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20"/>
  </p:notesMasterIdLst>
  <p:handoutMasterIdLst>
    <p:handoutMasterId r:id="rId21"/>
  </p:handoutMasterIdLst>
  <p:sldIdLst>
    <p:sldId id="256" r:id="rId4"/>
    <p:sldId id="302" r:id="rId5"/>
    <p:sldId id="261" r:id="rId6"/>
    <p:sldId id="277" r:id="rId7"/>
    <p:sldId id="273" r:id="rId8"/>
    <p:sldId id="295" r:id="rId9"/>
    <p:sldId id="296" r:id="rId10"/>
    <p:sldId id="297" r:id="rId11"/>
    <p:sldId id="298" r:id="rId12"/>
    <p:sldId id="294" r:id="rId13"/>
    <p:sldId id="299" r:id="rId14"/>
    <p:sldId id="301" r:id="rId15"/>
    <p:sldId id="303" r:id="rId16"/>
    <p:sldId id="304" r:id="rId17"/>
    <p:sldId id="264" r:id="rId18"/>
    <p:sldId id="262" r:id="rId19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99"/>
    <a:srgbClr val="FF6600"/>
    <a:srgbClr val="338DC3"/>
    <a:srgbClr val="DFF8F8"/>
    <a:srgbClr val="91A612"/>
    <a:srgbClr val="FFFFCC"/>
    <a:srgbClr val="16B7B8"/>
    <a:srgbClr val="459596"/>
    <a:srgbClr val="179A9D"/>
    <a:srgbClr val="38D4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05" autoAdjust="0"/>
  </p:normalViewPr>
  <p:slideViewPr>
    <p:cSldViewPr>
      <p:cViewPr varScale="1">
        <p:scale>
          <a:sx n="86" d="100"/>
          <a:sy n="86" d="100"/>
        </p:scale>
        <p:origin x="226" y="58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47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3067592-1177-4A8F-8559-88EAFFFB7C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C2CF451-70E9-424F-9484-D9CA0DA3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0F118-FDC5-4298-8605-509719EC5E22}" type="datetimeFigureOut">
              <a:rPr lang="ko-KR" altLang="en-US" smtClean="0"/>
              <a:t>2019-05-10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C3267D-5B5A-47A4-8D84-21A44F0D7B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7C5F71-15FE-429B-AF61-61945D4F24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3CB6F-C11B-40A1-AA17-5337F931B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3250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8BDEB5-11C8-4FFD-966B-93DB62A96F3D}" type="datetimeFigureOut">
              <a:rPr lang="ko-KR" altLang="en-US" smtClean="0"/>
              <a:t>2019-05-10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62991A-D88A-415F-AA3F-DF12C52C61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068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2991A-D88A-415F-AA3F-DF12C52C61B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586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2991A-D88A-415F-AA3F-DF12C52C61B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544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09188" y="339502"/>
            <a:ext cx="4450844" cy="115212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09188" y="1563638"/>
            <a:ext cx="445084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115616" y="0"/>
            <a:ext cx="2808312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8954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275606"/>
            <a:ext cx="914400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00000" anchor="ctr"/>
          <a:lstStyle>
            <a:lvl1pPr marL="0" indent="0" algn="l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5545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453549" y="501168"/>
            <a:ext cx="4176000" cy="417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Frame 5"/>
          <p:cNvSpPr/>
          <p:nvPr userDrawn="1"/>
        </p:nvSpPr>
        <p:spPr>
          <a:xfrm rot="2700000">
            <a:off x="1947315" y="994934"/>
            <a:ext cx="3188468" cy="3188468"/>
          </a:xfrm>
          <a:prstGeom prst="frame">
            <a:avLst>
              <a:gd name="adj1" fmla="val 18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Chevron 8"/>
          <p:cNvSpPr/>
          <p:nvPr userDrawn="1"/>
        </p:nvSpPr>
        <p:spPr>
          <a:xfrm rot="10800000">
            <a:off x="906447" y="1455157"/>
            <a:ext cx="1432854" cy="2268009"/>
          </a:xfrm>
          <a:prstGeom prst="chevron">
            <a:avLst>
              <a:gd name="adj" fmla="val 8089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5189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4835732" cy="3867894"/>
          </a:xfrm>
          <a:custGeom>
            <a:avLst/>
            <a:gdLst>
              <a:gd name="connsiteX0" fmla="*/ 0 w 4788024"/>
              <a:gd name="connsiteY0" fmla="*/ 0 h 3867894"/>
              <a:gd name="connsiteX1" fmla="*/ 4788024 w 4788024"/>
              <a:gd name="connsiteY1" fmla="*/ 0 h 3867894"/>
              <a:gd name="connsiteX2" fmla="*/ 4788024 w 4788024"/>
              <a:gd name="connsiteY2" fmla="*/ 3867894 h 3867894"/>
              <a:gd name="connsiteX3" fmla="*/ 0 w 4788024"/>
              <a:gd name="connsiteY3" fmla="*/ 3867894 h 3867894"/>
              <a:gd name="connsiteX4" fmla="*/ 0 w 4788024"/>
              <a:gd name="connsiteY4" fmla="*/ 0 h 3867894"/>
              <a:gd name="connsiteX0" fmla="*/ 0 w 4788024"/>
              <a:gd name="connsiteY0" fmla="*/ 0 h 3867894"/>
              <a:gd name="connsiteX1" fmla="*/ 4788024 w 4788024"/>
              <a:gd name="connsiteY1" fmla="*/ 0 h 3867894"/>
              <a:gd name="connsiteX2" fmla="*/ 0 w 4788024"/>
              <a:gd name="connsiteY2" fmla="*/ 3867894 h 3867894"/>
              <a:gd name="connsiteX3" fmla="*/ 0 w 4788024"/>
              <a:gd name="connsiteY3" fmla="*/ 0 h 3867894"/>
              <a:gd name="connsiteX0" fmla="*/ 0 w 4835732"/>
              <a:gd name="connsiteY0" fmla="*/ 0 h 3867894"/>
              <a:gd name="connsiteX1" fmla="*/ 4835732 w 4835732"/>
              <a:gd name="connsiteY1" fmla="*/ 0 h 3867894"/>
              <a:gd name="connsiteX2" fmla="*/ 0 w 4835732"/>
              <a:gd name="connsiteY2" fmla="*/ 3867894 h 3867894"/>
              <a:gd name="connsiteX3" fmla="*/ 0 w 4835732"/>
              <a:gd name="connsiteY3" fmla="*/ 0 h 38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5732" h="3867894">
                <a:moveTo>
                  <a:pt x="0" y="0"/>
                </a:moveTo>
                <a:lnTo>
                  <a:pt x="4835732" y="0"/>
                </a:lnTo>
                <a:lnTo>
                  <a:pt x="0" y="386789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268065" y="1243801"/>
            <a:ext cx="4875935" cy="3899699"/>
          </a:xfrm>
          <a:custGeom>
            <a:avLst/>
            <a:gdLst>
              <a:gd name="connsiteX0" fmla="*/ 0 w 4860032"/>
              <a:gd name="connsiteY0" fmla="*/ 0 h 3867894"/>
              <a:gd name="connsiteX1" fmla="*/ 4860032 w 4860032"/>
              <a:gd name="connsiteY1" fmla="*/ 0 h 3867894"/>
              <a:gd name="connsiteX2" fmla="*/ 4860032 w 4860032"/>
              <a:gd name="connsiteY2" fmla="*/ 3867894 h 3867894"/>
              <a:gd name="connsiteX3" fmla="*/ 0 w 4860032"/>
              <a:gd name="connsiteY3" fmla="*/ 3867894 h 3867894"/>
              <a:gd name="connsiteX4" fmla="*/ 0 w 4860032"/>
              <a:gd name="connsiteY4" fmla="*/ 0 h 3867894"/>
              <a:gd name="connsiteX0" fmla="*/ 0 w 4860032"/>
              <a:gd name="connsiteY0" fmla="*/ 3867894 h 3867894"/>
              <a:gd name="connsiteX1" fmla="*/ 4860032 w 4860032"/>
              <a:gd name="connsiteY1" fmla="*/ 0 h 3867894"/>
              <a:gd name="connsiteX2" fmla="*/ 4860032 w 4860032"/>
              <a:gd name="connsiteY2" fmla="*/ 3867894 h 3867894"/>
              <a:gd name="connsiteX3" fmla="*/ 0 w 4860032"/>
              <a:gd name="connsiteY3" fmla="*/ 3867894 h 3867894"/>
              <a:gd name="connsiteX0" fmla="*/ 0 w 4875935"/>
              <a:gd name="connsiteY0" fmla="*/ 3899699 h 3899699"/>
              <a:gd name="connsiteX1" fmla="*/ 4875935 w 4875935"/>
              <a:gd name="connsiteY1" fmla="*/ 0 h 3899699"/>
              <a:gd name="connsiteX2" fmla="*/ 4860032 w 4875935"/>
              <a:gd name="connsiteY2" fmla="*/ 3899699 h 3899699"/>
              <a:gd name="connsiteX3" fmla="*/ 0 w 4875935"/>
              <a:gd name="connsiteY3" fmla="*/ 3899699 h 3899699"/>
              <a:gd name="connsiteX0" fmla="*/ 0 w 4875935"/>
              <a:gd name="connsiteY0" fmla="*/ 3899699 h 3899699"/>
              <a:gd name="connsiteX1" fmla="*/ 4875935 w 4875935"/>
              <a:gd name="connsiteY1" fmla="*/ 0 h 3899699"/>
              <a:gd name="connsiteX2" fmla="*/ 4866610 w 4875935"/>
              <a:gd name="connsiteY2" fmla="*/ 3899699 h 3899699"/>
              <a:gd name="connsiteX3" fmla="*/ 0 w 4875935"/>
              <a:gd name="connsiteY3" fmla="*/ 3899699 h 3899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5935" h="3899699">
                <a:moveTo>
                  <a:pt x="0" y="3899699"/>
                </a:moveTo>
                <a:lnTo>
                  <a:pt x="4875935" y="0"/>
                </a:lnTo>
                <a:cubicBezTo>
                  <a:pt x="4872827" y="1299900"/>
                  <a:pt x="4869718" y="2599799"/>
                  <a:pt x="4866610" y="3899699"/>
                </a:cubicBezTo>
                <a:lnTo>
                  <a:pt x="0" y="38996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5251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95997" y="1611681"/>
            <a:ext cx="2791434" cy="191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58920" y="1611681"/>
            <a:ext cx="2791434" cy="191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11267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287" y="1489421"/>
            <a:ext cx="3035425" cy="302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61556" y="1603730"/>
            <a:ext cx="2793972" cy="191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278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1026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90894"/>
            <a:ext cx="3816424" cy="194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462033" y="3061529"/>
            <a:ext cx="1783531" cy="1308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902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042661" y="499869"/>
            <a:ext cx="252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897690" y="3020149"/>
            <a:ext cx="1664971" cy="1664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564210" y="1354898"/>
            <a:ext cx="1664971" cy="1664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8122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139952" y="2571750"/>
            <a:ext cx="500404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139952" y="3147814"/>
            <a:ext cx="500404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2446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270052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27784" y="2115319"/>
            <a:ext cx="3888432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27784" y="2700526"/>
            <a:ext cx="388813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181001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547222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63688" y="123478"/>
            <a:ext cx="738031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63688" y="699542"/>
            <a:ext cx="738031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35151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9674" y="1395769"/>
            <a:ext cx="1728192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539874" y="1395769"/>
            <a:ext cx="1728192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340074" y="1395769"/>
            <a:ext cx="1728192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67494"/>
            <a:ext cx="2339752" cy="46085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572000" y="267494"/>
            <a:ext cx="4248472" cy="46085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9915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2" r:id="rId3"/>
    <p:sldLayoutId id="2147483661" r:id="rId4"/>
    <p:sldLayoutId id="2147483660" r:id="rId5"/>
    <p:sldLayoutId id="2147483655" r:id="rId6"/>
    <p:sldLayoutId id="2147483663" r:id="rId7"/>
    <p:sldLayoutId id="2147483664" r:id="rId8"/>
    <p:sldLayoutId id="2147483666" r:id="rId9"/>
    <p:sldLayoutId id="2147483667" r:id="rId10"/>
    <p:sldLayoutId id="2147483668" r:id="rId11"/>
    <p:sldLayoutId id="2147483665" r:id="rId12"/>
    <p:sldLayoutId id="2147483669" r:id="rId13"/>
    <p:sldLayoutId id="2147483670" r:id="rId14"/>
    <p:sldLayoutId id="2147483656" r:id="rId1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>
                <a:ea typeface="맑은 고딕" pitchFamily="50" charset="-127"/>
              </a:rPr>
              <a:t>Operating System</a:t>
            </a:r>
            <a:endParaRPr lang="en-US" altLang="ko-K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b="1" i="1" dirty="0" smtClean="0"/>
              <a:t>Algorithm for Process Scheduling</a:t>
            </a:r>
            <a:endParaRPr lang="en-US" altLang="ko-KR" i="1" dirty="0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409188" y="1923678"/>
            <a:ext cx="4450844" cy="18002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US" altLang="ko-KR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2014136034 </a:t>
            </a:r>
            <a:r>
              <a:rPr lang="ko-KR" alt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김형종</a:t>
            </a:r>
            <a:endParaRPr lang="en-US" altLang="ko-KR" dirty="0" smtClean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>
              <a:spcBef>
                <a:spcPts val="0"/>
              </a:spcBef>
              <a:defRPr/>
            </a:pPr>
            <a:r>
              <a:rPr lang="en-US" altLang="ko-KR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2014136135 </a:t>
            </a:r>
            <a:r>
              <a:rPr lang="ko-KR" alt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허윤석</a:t>
            </a:r>
            <a:endParaRPr lang="en-US" altLang="ko-KR" dirty="0" smtClean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>
              <a:spcBef>
                <a:spcPts val="0"/>
              </a:spcBef>
              <a:defRPr/>
            </a:pPr>
            <a:r>
              <a:rPr lang="en-US" altLang="ko-KR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2014136136 </a:t>
            </a:r>
            <a:r>
              <a:rPr lang="ko-KR" alt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홍경택</a:t>
            </a:r>
            <a:endParaRPr lang="en-US" altLang="ko-KR" dirty="0" smtClean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>
              <a:spcBef>
                <a:spcPts val="0"/>
              </a:spcBef>
              <a:defRPr/>
            </a:pPr>
            <a:r>
              <a:rPr lang="en-US" altLang="ko-KR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2014136137 </a:t>
            </a:r>
            <a:r>
              <a:rPr lang="ko-KR" altLang="en-US" dirty="0" err="1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홍영주</a:t>
            </a:r>
            <a:endParaRPr lang="en-US" altLang="ko-K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Agenda Style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 rot="16200000">
            <a:off x="-1822186" y="2109390"/>
            <a:ext cx="5143501" cy="92472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44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만들게 된 계기</a:t>
            </a:r>
            <a:endParaRPr lang="ko-KR" altLang="en-US" sz="4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00212" y="483519"/>
            <a:ext cx="6659870" cy="2952327"/>
            <a:chOff x="3685124" y="1203598"/>
            <a:chExt cx="2255028" cy="2157893"/>
          </a:xfrm>
        </p:grpSpPr>
        <p:sp>
          <p:nvSpPr>
            <p:cNvPr id="9" name="TextBox 8"/>
            <p:cNvSpPr txBox="1"/>
            <p:nvPr/>
          </p:nvSpPr>
          <p:spPr>
            <a:xfrm>
              <a:off x="3687661" y="2051792"/>
              <a:ext cx="2252491" cy="1309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fontAlgn="base">
                <a:buFont typeface="Arial" panose="020B0604020202020204" pitchFamily="34" charset="0"/>
                <a:buChar char="•"/>
              </a:pPr>
              <a:r>
                <a:rPr lang="ko-KR" altLang="en-US" sz="1200" dirty="0" smtClean="0"/>
                <a:t>수업 시간 때 배운 스케줄링</a:t>
              </a:r>
              <a:endParaRPr lang="en-US" altLang="ko-KR" sz="1200" dirty="0" smtClean="0"/>
            </a:p>
            <a:p>
              <a:pPr fontAlgn="base"/>
              <a:r>
                <a:rPr lang="en-US" altLang="ko-KR" sz="1200" dirty="0" smtClean="0"/>
                <a:t>           &gt;&gt; </a:t>
              </a:r>
              <a:r>
                <a:rPr lang="ko-KR" altLang="en-US" sz="1200" dirty="0" smtClean="0"/>
                <a:t>어떤 </a:t>
              </a:r>
              <a:r>
                <a:rPr lang="ko-KR" altLang="en-US" sz="1200" dirty="0"/>
                <a:t>일정한 </a:t>
              </a:r>
              <a:r>
                <a:rPr lang="en-US" altLang="ko-KR" sz="1200" dirty="0" smtClean="0"/>
                <a:t>Priority(</a:t>
              </a:r>
              <a:r>
                <a:rPr lang="ko-KR" altLang="en-US" sz="1200" dirty="0"/>
                <a:t>도착시간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실행시간</a:t>
              </a:r>
              <a:r>
                <a:rPr lang="en-US" altLang="ko-KR" sz="1200" dirty="0"/>
                <a:t>, Aging)</a:t>
              </a:r>
              <a:r>
                <a:rPr lang="ko-KR" altLang="en-US" sz="1200" dirty="0"/>
                <a:t>을 통하여 프로세스 </a:t>
              </a:r>
              <a:r>
                <a:rPr lang="ko-KR" altLang="en-US" sz="1200" dirty="0" smtClean="0"/>
                <a:t>스케줄링</a:t>
              </a:r>
              <a:endParaRPr lang="en-US" altLang="ko-KR" sz="1200" dirty="0"/>
            </a:p>
            <a:p>
              <a:pPr fontAlgn="base"/>
              <a:endParaRPr lang="en-US" altLang="ko-KR" sz="1200" dirty="0"/>
            </a:p>
            <a:p>
              <a:pPr marL="171450" indent="-171450" fontAlgn="base"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굳이 어떤 일정한 기준을 </a:t>
              </a:r>
              <a:r>
                <a:rPr lang="ko-KR" altLang="en-US" sz="1200" dirty="0" smtClean="0"/>
                <a:t>만들어야 되는가</a:t>
              </a:r>
              <a:r>
                <a:rPr lang="en-US" altLang="ko-KR" sz="1200" dirty="0"/>
                <a:t>? </a:t>
              </a:r>
            </a:p>
            <a:p>
              <a:pPr fontAlgn="base"/>
              <a:endParaRPr lang="en-US" altLang="ko-KR" sz="1200" dirty="0"/>
            </a:p>
            <a:p>
              <a:pPr marL="171450" indent="-171450" fontAlgn="base">
                <a:buFont typeface="Arial" panose="020B0604020202020204" pitchFamily="34" charset="0"/>
                <a:buChar char="•"/>
              </a:pPr>
              <a:r>
                <a:rPr lang="ko-KR" altLang="en-US" sz="1200" dirty="0" smtClean="0"/>
                <a:t>각 </a:t>
              </a:r>
              <a:r>
                <a:rPr lang="ko-KR" altLang="en-US" sz="1200" dirty="0"/>
                <a:t>프로세스는 매초마다 주사위를 굴려서 높은 값이 나온 주사위가 프로세서를 </a:t>
              </a:r>
              <a:r>
                <a:rPr lang="ko-KR" altLang="en-US" sz="1200" dirty="0" smtClean="0"/>
                <a:t>할당</a:t>
              </a:r>
              <a:endParaRPr lang="en-US" altLang="ko-KR" sz="1200" dirty="0"/>
            </a:p>
            <a:p>
              <a:pPr fontAlgn="base"/>
              <a:r>
                <a:rPr lang="en-US" altLang="ko-KR" sz="1200" dirty="0"/>
                <a:t> </a:t>
              </a:r>
              <a:r>
                <a:rPr lang="en-US" altLang="ko-KR" sz="1200" dirty="0" smtClean="0"/>
                <a:t>          &gt;&gt; </a:t>
              </a:r>
              <a:r>
                <a:rPr lang="ko-KR" altLang="en-US" sz="1200" dirty="0" smtClean="0"/>
                <a:t>일정한 </a:t>
              </a:r>
              <a:r>
                <a:rPr lang="ko-KR" altLang="en-US" sz="1200" dirty="0"/>
                <a:t>기준을 통한 </a:t>
              </a:r>
              <a:r>
                <a:rPr lang="ko-KR" altLang="en-US" sz="1200" dirty="0" smtClean="0"/>
                <a:t>스케줄링에 비해 </a:t>
              </a:r>
              <a:r>
                <a:rPr lang="ko-KR" altLang="en-US" sz="1200" dirty="0"/>
                <a:t>임의의 랜덤 즉 확률에 의한 </a:t>
              </a:r>
              <a:r>
                <a:rPr lang="ko-KR" altLang="en-US" sz="1200" dirty="0" err="1" smtClean="0"/>
                <a:t>스케쥴링</a:t>
              </a:r>
              <a:r>
                <a:rPr lang="ko-KR" altLang="en-US" sz="1200" dirty="0" smtClean="0"/>
                <a:t> </a:t>
              </a:r>
              <a:r>
                <a:rPr lang="en-US" altLang="ko-KR" sz="1200" dirty="0"/>
                <a:t>DP</a:t>
              </a:r>
              <a:r>
                <a:rPr lang="ko-KR" altLang="en-US" sz="1200" dirty="0"/>
                <a:t>를 고안</a:t>
              </a:r>
            </a:p>
            <a:p>
              <a:pPr fontAlgn="base"/>
              <a:endParaRPr lang="en-US" altLang="ko-KR" sz="1200" dirty="0"/>
            </a:p>
            <a:p>
              <a:pPr fontAlgn="base"/>
              <a:endParaRPr lang="ko-KR" altLang="en-US" sz="105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87661" y="1203598"/>
              <a:ext cx="22524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3"/>
                  </a:solidFill>
                  <a:cs typeface="Arial" pitchFamily="34" charset="0"/>
                </a:rPr>
                <a:t>Dice Process</a:t>
              </a:r>
              <a:endParaRPr lang="ko-KR" altLang="en-US" sz="2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87661" y="1763311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accent3"/>
                  </a:solidFill>
                  <a:cs typeface="Arial" pitchFamily="34" charset="0"/>
                </a:rPr>
                <a:t>주사위 스케줄링 프로그램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685124" y="3053714"/>
              <a:ext cx="2252491" cy="232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accent3"/>
                  </a:solidFill>
                  <a:cs typeface="Arial" pitchFamily="34" charset="0"/>
                </a:rPr>
                <a:t>장점 </a:t>
              </a:r>
              <a:r>
                <a:rPr lang="en-US" altLang="ko-KR" sz="1400" b="1" dirty="0" smtClean="0">
                  <a:solidFill>
                    <a:schemeClr val="accent3"/>
                  </a:solidFill>
                  <a:cs typeface="Arial" pitchFamily="34" charset="0"/>
                </a:rPr>
                <a:t>&amp; </a:t>
              </a:r>
              <a:r>
                <a:rPr lang="ko-KR" altLang="en-US" sz="1400" b="1" dirty="0" smtClean="0">
                  <a:solidFill>
                    <a:schemeClr val="accent3"/>
                  </a:solidFill>
                  <a:cs typeface="Arial" pitchFamily="34" charset="0"/>
                </a:rPr>
                <a:t>단점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1972081" y="945182"/>
            <a:ext cx="205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892719" y="3334489"/>
            <a:ext cx="665237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fontAlgn="base">
              <a:buFont typeface="Wingdings" panose="05000000000000000000" pitchFamily="2" charset="2"/>
              <a:buChar char="l"/>
            </a:pPr>
            <a:r>
              <a:rPr lang="ko-KR" altLang="en-US" sz="1200" dirty="0" smtClean="0"/>
              <a:t>공정한 확률에 의한 공평한 기회</a:t>
            </a:r>
            <a:endParaRPr lang="en-US" altLang="ko-KR" sz="1200" dirty="0"/>
          </a:p>
          <a:p>
            <a:pPr fontAlgn="base"/>
            <a:endParaRPr lang="en-US" altLang="ko-KR" sz="1200" dirty="0" smtClean="0"/>
          </a:p>
          <a:p>
            <a:pPr marL="228600" indent="-228600" fontAlgn="base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28600" indent="-228600" fontAlgn="base">
              <a:buFont typeface="Wingdings" panose="05000000000000000000" pitchFamily="2" charset="2"/>
              <a:buChar char="u"/>
            </a:pPr>
            <a:r>
              <a:rPr lang="en-US" altLang="ko-KR" sz="1200" dirty="0" smtClean="0"/>
              <a:t>Context Switch </a:t>
            </a:r>
            <a:r>
              <a:rPr lang="en-US" altLang="ko-KR" sz="1200" dirty="0" smtClean="0"/>
              <a:t>(Overhead)</a:t>
            </a:r>
          </a:p>
          <a:p>
            <a:pPr marL="228600" indent="-228600" fontAlgn="base"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marL="228600" indent="-228600" fontAlgn="base">
              <a:buFont typeface="Wingdings" panose="05000000000000000000" pitchFamily="2" charset="2"/>
              <a:buChar char="u"/>
            </a:pPr>
            <a:r>
              <a:rPr lang="ko-KR" altLang="en-US" sz="1200" dirty="0" smtClean="0"/>
              <a:t>최악의 경우</a:t>
            </a:r>
            <a:r>
              <a:rPr lang="en-US" altLang="ko-KR" sz="1200" dirty="0" smtClean="0"/>
              <a:t>… Starvation</a:t>
            </a:r>
            <a:endParaRPr lang="en-US" altLang="ko-KR" sz="1200" dirty="0"/>
          </a:p>
          <a:p>
            <a:pPr fontAlgn="base"/>
            <a:endParaRPr lang="ko-KR" altLang="en-US" sz="10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66054"/>
            <a:ext cx="1604324" cy="160432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024081" y="945183"/>
            <a:ext cx="4536000" cy="72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07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Dice Process</a:t>
            </a:r>
            <a:endParaRPr lang="en-US" altLang="ko-K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간단한 이해를 위한 영상</a:t>
            </a:r>
            <a:endParaRPr lang="en-US" altLang="ko-KR" dirty="0"/>
          </a:p>
        </p:txBody>
      </p:sp>
      <p:pic>
        <p:nvPicPr>
          <p:cNvPr id="4" name="DP 프로그램 예시 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3608" y="987574"/>
            <a:ext cx="7227243" cy="406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17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Dice Process</a:t>
            </a:r>
            <a:endParaRPr lang="en-US" altLang="ko-K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알고리즘 순서도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497169" y="973380"/>
            <a:ext cx="2511532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/>
              <a:t>초기작업</a:t>
            </a:r>
            <a:endParaRPr lang="en-US" altLang="ko-KR" sz="2400" dirty="0" smtClean="0"/>
          </a:p>
          <a:p>
            <a:pPr algn="ctr"/>
            <a:r>
              <a:rPr lang="en-US" altLang="ko-KR" sz="2400" dirty="0" smtClean="0"/>
              <a:t>+</a:t>
            </a:r>
            <a:r>
              <a:rPr lang="en-US" altLang="ko-KR" sz="2400" dirty="0" err="1" smtClean="0"/>
              <a:t>Dice.Que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생성</a:t>
            </a:r>
            <a:endParaRPr lang="en-US" altLang="ko-KR" sz="24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30986" y="2139702"/>
            <a:ext cx="2443898" cy="6486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err="1" smtClean="0">
                <a:solidFill>
                  <a:schemeClr val="tx1"/>
                </a:solidFill>
              </a:rPr>
              <a:t>Origin.Que</a:t>
            </a:r>
            <a:r>
              <a:rPr lang="en-US" altLang="ko-KR" sz="1050" dirty="0" smtClean="0">
                <a:solidFill>
                  <a:schemeClr val="tx1"/>
                </a:solidFill>
              </a:rPr>
              <a:t> -&gt;</a:t>
            </a:r>
            <a:r>
              <a:rPr lang="en-US" altLang="ko-KR" sz="1050" dirty="0" err="1" smtClean="0">
                <a:solidFill>
                  <a:schemeClr val="tx1"/>
                </a:solidFill>
              </a:rPr>
              <a:t>Memory.Que</a:t>
            </a:r>
            <a:r>
              <a:rPr lang="ko-KR" altLang="en-US" sz="1050" dirty="0" smtClean="0">
                <a:solidFill>
                  <a:schemeClr val="tx1"/>
                </a:solidFill>
              </a:rPr>
              <a:t>로 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들어가기 전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Dice</a:t>
            </a:r>
            <a:r>
              <a:rPr lang="ko-KR" altLang="en-US" sz="1050" dirty="0" smtClean="0">
                <a:solidFill>
                  <a:schemeClr val="tx1"/>
                </a:solidFill>
              </a:rPr>
              <a:t>를 굴린 후 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Dice</a:t>
            </a:r>
            <a:r>
              <a:rPr lang="ko-KR" altLang="en-US" sz="1050" dirty="0" smtClean="0">
                <a:solidFill>
                  <a:schemeClr val="tx1"/>
                </a:solidFill>
              </a:rPr>
              <a:t>수가 기준 내림차순으로 정렬 </a:t>
            </a:r>
            <a:r>
              <a:rPr lang="en-US" altLang="ko-KR" sz="1050" dirty="0" smtClean="0">
                <a:solidFill>
                  <a:schemeClr val="tx1"/>
                </a:solidFill>
              </a:rPr>
              <a:t>PUSH</a:t>
            </a:r>
            <a:r>
              <a:rPr lang="ko-KR" altLang="en-US" sz="1050" dirty="0" smtClean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 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6" name="순서도: 판단 5"/>
          <p:cNvSpPr/>
          <p:nvPr/>
        </p:nvSpPr>
        <p:spPr>
          <a:xfrm>
            <a:off x="722447" y="3075806"/>
            <a:ext cx="2060976" cy="858974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Dice</a:t>
            </a:r>
            <a:r>
              <a:rPr lang="ko-KR" altLang="en-US" sz="1000" dirty="0" smtClean="0">
                <a:solidFill>
                  <a:schemeClr val="tx1"/>
                </a:solidFill>
              </a:rPr>
              <a:t>의 최대값이 중복 되는가</a:t>
            </a:r>
            <a:r>
              <a:rPr lang="en-US" altLang="ko-KR" sz="1000" dirty="0" smtClean="0">
                <a:solidFill>
                  <a:schemeClr val="tx1"/>
                </a:solidFill>
              </a:rPr>
              <a:t>?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72815" y="4208618"/>
            <a:ext cx="2160240" cy="5786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중복되는 프로세스들만 따로 주사위를 굴려서 우선순위를 정한다 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>
            <a:stCxn id="4" idx="2"/>
            <a:endCxn id="5" idx="0"/>
          </p:cNvCxnSpPr>
          <p:nvPr/>
        </p:nvCxnSpPr>
        <p:spPr>
          <a:xfrm>
            <a:off x="1752935" y="1804377"/>
            <a:ext cx="0" cy="33532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39"/>
          <p:cNvCxnSpPr>
            <a:stCxn id="7" idx="1"/>
            <a:endCxn id="6" idx="1"/>
          </p:cNvCxnSpPr>
          <p:nvPr/>
        </p:nvCxnSpPr>
        <p:spPr>
          <a:xfrm rot="10800000" flipH="1">
            <a:off x="672815" y="3505293"/>
            <a:ext cx="49632" cy="992638"/>
          </a:xfrm>
          <a:prstGeom prst="bentConnector3">
            <a:avLst>
              <a:gd name="adj1" fmla="val -460590"/>
            </a:avLst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6" idx="2"/>
            <a:endCxn id="7" idx="0"/>
          </p:cNvCxnSpPr>
          <p:nvPr/>
        </p:nvCxnSpPr>
        <p:spPr>
          <a:xfrm>
            <a:off x="1752935" y="3934780"/>
            <a:ext cx="0" cy="27383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802569" y="3852755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YES</a:t>
            </a:r>
            <a:endParaRPr lang="ko-KR" alt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2604880" y="3154267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NO</a:t>
            </a:r>
            <a:endParaRPr lang="ko-KR" altLang="en-US" sz="1400" dirty="0"/>
          </a:p>
        </p:txBody>
      </p:sp>
      <p:sp>
        <p:nvSpPr>
          <p:cNvPr id="34" name="순서도: 판단 33"/>
          <p:cNvSpPr/>
          <p:nvPr/>
        </p:nvSpPr>
        <p:spPr>
          <a:xfrm>
            <a:off x="3574133" y="1714125"/>
            <a:ext cx="2060976" cy="858974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Processor</a:t>
            </a:r>
            <a:r>
              <a:rPr lang="ko-KR" altLang="en-US" sz="1200" dirty="0" smtClean="0">
                <a:solidFill>
                  <a:schemeClr val="tx1"/>
                </a:solidFill>
              </a:rPr>
              <a:t>가 비었는가</a:t>
            </a:r>
            <a:r>
              <a:rPr lang="en-US" altLang="ko-KR" sz="1200" dirty="0" smtClean="0">
                <a:solidFill>
                  <a:schemeClr val="tx1"/>
                </a:solidFill>
              </a:rPr>
              <a:t>?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>
            <a:stCxn id="5" idx="2"/>
            <a:endCxn id="6" idx="0"/>
          </p:cNvCxnSpPr>
          <p:nvPr/>
        </p:nvCxnSpPr>
        <p:spPr>
          <a:xfrm>
            <a:off x="1752935" y="2788355"/>
            <a:ext cx="0" cy="28745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3490367" y="987574"/>
            <a:ext cx="2232451" cy="576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Memory.Que</a:t>
            </a:r>
            <a:r>
              <a:rPr lang="ko-KR" altLang="en-US" sz="1200" dirty="0" smtClean="0">
                <a:solidFill>
                  <a:schemeClr val="tx1"/>
                </a:solidFill>
              </a:rPr>
              <a:t>에서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주사위의 최대값을 가진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Process</a:t>
            </a:r>
            <a:r>
              <a:rPr lang="ko-KR" altLang="en-US" sz="1200" dirty="0" smtClean="0">
                <a:solidFill>
                  <a:schemeClr val="tx1"/>
                </a:solidFill>
              </a:rPr>
              <a:t>를 </a:t>
            </a:r>
            <a:r>
              <a:rPr lang="en-US" altLang="ko-KR" sz="1200" dirty="0" smtClean="0">
                <a:solidFill>
                  <a:schemeClr val="tx1"/>
                </a:solidFill>
              </a:rPr>
              <a:t>Processor</a:t>
            </a:r>
            <a:r>
              <a:rPr lang="ko-KR" altLang="en-US" sz="1200" dirty="0" smtClean="0">
                <a:solidFill>
                  <a:schemeClr val="tx1"/>
                </a:solidFill>
              </a:rPr>
              <a:t>에 등록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45189" y="2946018"/>
            <a:ext cx="2557813" cy="5530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각각 구해야 할 값들을 계산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구한 값들을 가진 </a:t>
            </a:r>
            <a:r>
              <a:rPr lang="en-US" altLang="ko-KR" sz="800" dirty="0" smtClean="0">
                <a:solidFill>
                  <a:schemeClr val="tx1"/>
                </a:solidFill>
              </a:rPr>
              <a:t>Process</a:t>
            </a:r>
            <a:r>
              <a:rPr lang="ko-KR" altLang="en-US" sz="800" dirty="0" smtClean="0">
                <a:solidFill>
                  <a:schemeClr val="tx1"/>
                </a:solidFill>
              </a:rPr>
              <a:t>를 </a:t>
            </a:r>
            <a:r>
              <a:rPr lang="en-US" altLang="ko-KR" sz="800" dirty="0" err="1" smtClean="0">
                <a:solidFill>
                  <a:schemeClr val="tx1"/>
                </a:solidFill>
              </a:rPr>
              <a:t>Origin.Queue</a:t>
            </a:r>
            <a:r>
              <a:rPr lang="ko-KR" altLang="en-US" sz="800" dirty="0" smtClean="0">
                <a:solidFill>
                  <a:schemeClr val="tx1"/>
                </a:solidFill>
              </a:rPr>
              <a:t>에 </a:t>
            </a:r>
            <a:r>
              <a:rPr lang="en-US" altLang="ko-KR" sz="800" dirty="0" smtClean="0">
                <a:solidFill>
                  <a:schemeClr val="tx1"/>
                </a:solidFill>
              </a:rPr>
              <a:t>Push</a:t>
            </a: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Processor</a:t>
            </a:r>
            <a:r>
              <a:rPr lang="ko-KR" altLang="en-US" sz="800" dirty="0" smtClean="0">
                <a:solidFill>
                  <a:schemeClr val="tx1"/>
                </a:solidFill>
              </a:rPr>
              <a:t>를 비워준다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3" name="순서도: 문서 52"/>
          <p:cNvSpPr/>
          <p:nvPr/>
        </p:nvSpPr>
        <p:spPr>
          <a:xfrm>
            <a:off x="6862411" y="3771090"/>
            <a:ext cx="1944216" cy="772797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계산된 </a:t>
            </a:r>
            <a:r>
              <a:rPr lang="en-US" altLang="ko-KR" sz="1200" dirty="0" smtClean="0">
                <a:solidFill>
                  <a:schemeClr val="tx1"/>
                </a:solidFill>
              </a:rPr>
              <a:t>Process</a:t>
            </a:r>
            <a:r>
              <a:rPr lang="ko-KR" altLang="en-US" sz="1200" dirty="0" smtClean="0">
                <a:solidFill>
                  <a:schemeClr val="tx1"/>
                </a:solidFill>
              </a:rPr>
              <a:t>의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WT, TT, NTT, AT, BT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출력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521933" y="2805213"/>
            <a:ext cx="2181117" cy="4571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chemeClr val="tx1"/>
                </a:solidFill>
              </a:rPr>
              <a:t>Memory.Que</a:t>
            </a:r>
            <a:r>
              <a:rPr lang="ko-KR" altLang="en-US" sz="1000" dirty="0" smtClean="0">
                <a:solidFill>
                  <a:schemeClr val="tx1"/>
                </a:solidFill>
              </a:rPr>
              <a:t>에 있는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남은 </a:t>
            </a:r>
            <a:r>
              <a:rPr lang="en-US" altLang="ko-KR" sz="1000" dirty="0" smtClean="0">
                <a:solidFill>
                  <a:schemeClr val="tx1"/>
                </a:solidFill>
              </a:rPr>
              <a:t>Process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들끼리</a:t>
            </a:r>
            <a:r>
              <a:rPr lang="ko-KR" altLang="en-US" sz="1000" dirty="0" smtClean="0">
                <a:solidFill>
                  <a:schemeClr val="tx1"/>
                </a:solidFill>
              </a:rPr>
              <a:t> 주사위를 굴림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7046069" y="4710581"/>
            <a:ext cx="1584176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End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6" name="직선 화살표 연결선 75"/>
          <p:cNvCxnSpPr>
            <a:stCxn id="53" idx="2"/>
            <a:endCxn id="69" idx="0"/>
          </p:cNvCxnSpPr>
          <p:nvPr/>
        </p:nvCxnSpPr>
        <p:spPr>
          <a:xfrm>
            <a:off x="7834519" y="4492797"/>
            <a:ext cx="3638" cy="21778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화살표 연결선 39"/>
          <p:cNvCxnSpPr>
            <a:stCxn id="6" idx="3"/>
            <a:endCxn id="42" idx="1"/>
          </p:cNvCxnSpPr>
          <p:nvPr/>
        </p:nvCxnSpPr>
        <p:spPr>
          <a:xfrm flipV="1">
            <a:off x="2783423" y="1275606"/>
            <a:ext cx="706944" cy="2229687"/>
          </a:xfrm>
          <a:prstGeom prst="bentConnector3">
            <a:avLst>
              <a:gd name="adj1" fmla="val 50000"/>
            </a:avLst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42" idx="2"/>
            <a:endCxn id="34" idx="0"/>
          </p:cNvCxnSpPr>
          <p:nvPr/>
        </p:nvCxnSpPr>
        <p:spPr>
          <a:xfrm flipH="1">
            <a:off x="4604621" y="1563638"/>
            <a:ext cx="1972" cy="15048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39"/>
          <p:cNvCxnSpPr>
            <a:stCxn id="34" idx="3"/>
            <a:endCxn id="42" idx="3"/>
          </p:cNvCxnSpPr>
          <p:nvPr/>
        </p:nvCxnSpPr>
        <p:spPr>
          <a:xfrm flipV="1">
            <a:off x="5635109" y="1275606"/>
            <a:ext cx="87709" cy="868006"/>
          </a:xfrm>
          <a:prstGeom prst="bentConnector3">
            <a:avLst>
              <a:gd name="adj1" fmla="val 299903"/>
            </a:avLst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5331421" y="1779662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YES</a:t>
            </a:r>
            <a:endParaRPr lang="ko-KR" altLang="en-US" sz="1400" dirty="0"/>
          </a:p>
        </p:txBody>
      </p:sp>
      <p:cxnSp>
        <p:nvCxnSpPr>
          <p:cNvPr id="81" name="직선 화살표 연결선 80"/>
          <p:cNvCxnSpPr>
            <a:stCxn id="34" idx="2"/>
            <a:endCxn id="55" idx="0"/>
          </p:cNvCxnSpPr>
          <p:nvPr/>
        </p:nvCxnSpPr>
        <p:spPr>
          <a:xfrm>
            <a:off x="4604621" y="2573099"/>
            <a:ext cx="7871" cy="23211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139236" y="2555101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NO</a:t>
            </a:r>
            <a:endParaRPr lang="ko-KR" altLang="en-US" sz="1400" dirty="0"/>
          </a:p>
        </p:txBody>
      </p:sp>
      <p:sp>
        <p:nvSpPr>
          <p:cNvPr id="94" name="순서도: 판단 93"/>
          <p:cNvSpPr/>
          <p:nvPr/>
        </p:nvSpPr>
        <p:spPr>
          <a:xfrm>
            <a:off x="3582003" y="3405354"/>
            <a:ext cx="2060976" cy="858974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Dice</a:t>
            </a:r>
            <a:r>
              <a:rPr lang="ko-KR" altLang="en-US" sz="1000" dirty="0" smtClean="0">
                <a:solidFill>
                  <a:schemeClr val="tx1"/>
                </a:solidFill>
              </a:rPr>
              <a:t>의 최대값이 중복 되는가</a:t>
            </a:r>
            <a:r>
              <a:rPr lang="en-US" altLang="ko-KR" sz="1000" dirty="0" smtClean="0">
                <a:solidFill>
                  <a:schemeClr val="tx1"/>
                </a:solidFill>
              </a:rPr>
              <a:t>?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95" name="직선 화살표 연결선 94"/>
          <p:cNvCxnSpPr>
            <a:stCxn id="55" idx="2"/>
            <a:endCxn id="94" idx="0"/>
          </p:cNvCxnSpPr>
          <p:nvPr/>
        </p:nvCxnSpPr>
        <p:spPr>
          <a:xfrm flipH="1">
            <a:off x="4612491" y="3262326"/>
            <a:ext cx="1" cy="14302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직사각형 102"/>
          <p:cNvSpPr/>
          <p:nvPr/>
        </p:nvSpPr>
        <p:spPr>
          <a:xfrm>
            <a:off x="3530374" y="4421268"/>
            <a:ext cx="2160240" cy="5786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중복되는 프로세스들만 따로 주사위를 굴려서 우선순위를 정한다 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115" name="직선 화살표 연결선 114"/>
          <p:cNvCxnSpPr>
            <a:stCxn id="94" idx="2"/>
            <a:endCxn id="103" idx="0"/>
          </p:cNvCxnSpPr>
          <p:nvPr/>
        </p:nvCxnSpPr>
        <p:spPr>
          <a:xfrm flipH="1">
            <a:off x="4610494" y="4264328"/>
            <a:ext cx="1997" cy="15694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3871551" y="4160532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YES</a:t>
            </a:r>
            <a:endParaRPr lang="ko-KR" altLang="en-US" sz="1400" dirty="0"/>
          </a:p>
        </p:txBody>
      </p:sp>
      <p:cxnSp>
        <p:nvCxnSpPr>
          <p:cNvPr id="121" name="직선 화살표 연결선 39"/>
          <p:cNvCxnSpPr>
            <a:stCxn id="103" idx="1"/>
            <a:endCxn id="94" idx="1"/>
          </p:cNvCxnSpPr>
          <p:nvPr/>
        </p:nvCxnSpPr>
        <p:spPr>
          <a:xfrm rot="10800000" flipH="1">
            <a:off x="3530373" y="3834841"/>
            <a:ext cx="51629" cy="875740"/>
          </a:xfrm>
          <a:prstGeom prst="bentConnector3">
            <a:avLst>
              <a:gd name="adj1" fmla="val -339604"/>
            </a:avLst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/>
          <p:cNvSpPr/>
          <p:nvPr/>
        </p:nvSpPr>
        <p:spPr>
          <a:xfrm>
            <a:off x="6172349" y="606051"/>
            <a:ext cx="2499866" cy="5530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계</a:t>
            </a:r>
            <a:r>
              <a:rPr lang="ko-KR" altLang="en-US" sz="800" dirty="0" smtClean="0">
                <a:solidFill>
                  <a:schemeClr val="tx1"/>
                </a:solidFill>
              </a:rPr>
              <a:t>산된 프로세스들을 </a:t>
            </a:r>
            <a:r>
              <a:rPr lang="en-US" altLang="ko-KR" sz="800" dirty="0" err="1" smtClean="0">
                <a:solidFill>
                  <a:schemeClr val="tx1"/>
                </a:solidFill>
              </a:rPr>
              <a:t>Dice.Que</a:t>
            </a:r>
            <a:r>
              <a:rPr lang="ko-KR" altLang="en-US" sz="800" dirty="0" smtClean="0">
                <a:solidFill>
                  <a:schemeClr val="tx1"/>
                </a:solidFill>
              </a:rPr>
              <a:t>에 넣은 뒤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다시 </a:t>
            </a:r>
            <a:r>
              <a:rPr lang="en-US" altLang="ko-KR" sz="800" dirty="0" err="1" smtClean="0">
                <a:solidFill>
                  <a:schemeClr val="tx1"/>
                </a:solidFill>
              </a:rPr>
              <a:t>Memory.Que</a:t>
            </a:r>
            <a:r>
              <a:rPr lang="ko-KR" altLang="en-US" sz="800" dirty="0" smtClean="0">
                <a:solidFill>
                  <a:schemeClr val="tx1"/>
                </a:solidFill>
              </a:rPr>
              <a:t>로 똑같이 옮겨준다</a:t>
            </a:r>
            <a:r>
              <a:rPr lang="en-US" altLang="ko-KR" sz="800" dirty="0" smtClean="0">
                <a:solidFill>
                  <a:schemeClr val="tx1"/>
                </a:solidFill>
              </a:rPr>
              <a:t>.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29" name="직선 화살표 연결선 39"/>
          <p:cNvCxnSpPr>
            <a:stCxn id="94" idx="3"/>
            <a:endCxn id="128" idx="1"/>
          </p:cNvCxnSpPr>
          <p:nvPr/>
        </p:nvCxnSpPr>
        <p:spPr>
          <a:xfrm flipV="1">
            <a:off x="5642979" y="882597"/>
            <a:ext cx="529370" cy="2952244"/>
          </a:xfrm>
          <a:prstGeom prst="bentConnector3">
            <a:avLst>
              <a:gd name="adj1" fmla="val 70124"/>
            </a:avLst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순서도: 판단 136"/>
          <p:cNvSpPr/>
          <p:nvPr/>
        </p:nvSpPr>
        <p:spPr>
          <a:xfrm>
            <a:off x="6754638" y="1298446"/>
            <a:ext cx="1335288" cy="530384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Process</a:t>
            </a:r>
            <a:r>
              <a:rPr lang="ko-KR" altLang="en-US" sz="700" dirty="0" smtClean="0">
                <a:solidFill>
                  <a:schemeClr val="tx1"/>
                </a:solidFill>
              </a:rPr>
              <a:t>의</a:t>
            </a:r>
            <a:endParaRPr lang="en-US" altLang="ko-KR" sz="7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 </a:t>
            </a:r>
            <a:r>
              <a:rPr lang="ko-KR" altLang="en-US" sz="700" dirty="0">
                <a:solidFill>
                  <a:schemeClr val="tx1"/>
                </a:solidFill>
              </a:rPr>
              <a:t>남은 </a:t>
            </a:r>
            <a:r>
              <a:rPr lang="ko-KR" altLang="en-US" sz="700" dirty="0" smtClean="0">
                <a:solidFill>
                  <a:schemeClr val="tx1"/>
                </a:solidFill>
              </a:rPr>
              <a:t>시간</a:t>
            </a:r>
            <a:endParaRPr lang="en-US" altLang="ko-KR" sz="7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&gt;</a:t>
            </a:r>
          </a:p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0?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cxnSp>
        <p:nvCxnSpPr>
          <p:cNvPr id="138" name="직선 화살표 연결선 137"/>
          <p:cNvCxnSpPr>
            <a:stCxn id="128" idx="2"/>
            <a:endCxn id="137" idx="0"/>
          </p:cNvCxnSpPr>
          <p:nvPr/>
        </p:nvCxnSpPr>
        <p:spPr>
          <a:xfrm>
            <a:off x="7422282" y="1159143"/>
            <a:ext cx="0" cy="13930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/>
          <p:cNvSpPr/>
          <p:nvPr/>
        </p:nvSpPr>
        <p:spPr>
          <a:xfrm>
            <a:off x="6180219" y="2067074"/>
            <a:ext cx="1810047" cy="4326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Process</a:t>
            </a:r>
            <a:r>
              <a:rPr lang="ko-KR" altLang="en-US" sz="800" dirty="0" smtClean="0">
                <a:solidFill>
                  <a:schemeClr val="tx1"/>
                </a:solidFill>
              </a:rPr>
              <a:t>의 남은 시간을 </a:t>
            </a:r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r>
              <a:rPr lang="ko-KR" altLang="en-US" sz="800" dirty="0" smtClean="0">
                <a:solidFill>
                  <a:schemeClr val="tx1"/>
                </a:solidFill>
              </a:rPr>
              <a:t>초 빼고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현재 수행 시간을 </a:t>
            </a:r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r>
              <a:rPr lang="ko-KR" altLang="en-US" sz="800" dirty="0" smtClean="0">
                <a:solidFill>
                  <a:schemeClr val="tx1"/>
                </a:solidFill>
              </a:rPr>
              <a:t>초 가산해준다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Processor</a:t>
            </a:r>
            <a:r>
              <a:rPr lang="ko-KR" altLang="en-US" sz="800" dirty="0" smtClean="0">
                <a:solidFill>
                  <a:schemeClr val="tx1"/>
                </a:solidFill>
              </a:rPr>
              <a:t>를 비워준다</a:t>
            </a:r>
            <a:r>
              <a:rPr lang="en-US" altLang="ko-KR" sz="800" dirty="0" smtClean="0">
                <a:solidFill>
                  <a:schemeClr val="tx1"/>
                </a:solidFill>
              </a:rPr>
              <a:t>.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47" name="직선 화살표 연결선 39"/>
          <p:cNvCxnSpPr>
            <a:stCxn id="137" idx="1"/>
            <a:endCxn id="146" idx="0"/>
          </p:cNvCxnSpPr>
          <p:nvPr/>
        </p:nvCxnSpPr>
        <p:spPr>
          <a:xfrm rot="10800000" flipH="1" flipV="1">
            <a:off x="6754637" y="1563638"/>
            <a:ext cx="330605" cy="503436"/>
          </a:xfrm>
          <a:prstGeom prst="bentConnector4">
            <a:avLst>
              <a:gd name="adj1" fmla="val -69146"/>
              <a:gd name="adj2" fmla="val 76338"/>
            </a:avLst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6399429" y="1281774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YES</a:t>
            </a:r>
            <a:endParaRPr lang="ko-KR" altLang="en-US" sz="1400" dirty="0"/>
          </a:p>
        </p:txBody>
      </p:sp>
      <p:cxnSp>
        <p:nvCxnSpPr>
          <p:cNvPr id="151" name="직선 화살표 연결선 39"/>
          <p:cNvCxnSpPr>
            <a:stCxn id="146" idx="2"/>
          </p:cNvCxnSpPr>
          <p:nvPr/>
        </p:nvCxnSpPr>
        <p:spPr>
          <a:xfrm rot="5400000" flipH="1">
            <a:off x="6001500" y="1416000"/>
            <a:ext cx="118103" cy="2049383"/>
          </a:xfrm>
          <a:prstGeom prst="bentConnector4">
            <a:avLst>
              <a:gd name="adj1" fmla="val -193560"/>
              <a:gd name="adj2" fmla="val 72080"/>
            </a:avLst>
          </a:prstGeom>
          <a:ln w="22225">
            <a:solidFill>
              <a:srgbClr val="FFFF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직선 화살표 연결선 39"/>
          <p:cNvCxnSpPr>
            <a:stCxn id="52" idx="1"/>
          </p:cNvCxnSpPr>
          <p:nvPr/>
        </p:nvCxnSpPr>
        <p:spPr>
          <a:xfrm rot="10800000">
            <a:off x="6300193" y="2737770"/>
            <a:ext cx="244997" cy="484794"/>
          </a:xfrm>
          <a:prstGeom prst="bentConnector2">
            <a:avLst/>
          </a:prstGeom>
          <a:ln w="22225">
            <a:solidFill>
              <a:srgbClr val="FFFF00"/>
            </a:solidFill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직선 화살표 연결선 39"/>
          <p:cNvCxnSpPr>
            <a:stCxn id="137" idx="3"/>
            <a:endCxn id="52" idx="0"/>
          </p:cNvCxnSpPr>
          <p:nvPr/>
        </p:nvCxnSpPr>
        <p:spPr>
          <a:xfrm flipH="1">
            <a:off x="7824096" y="1563638"/>
            <a:ext cx="265830" cy="1382380"/>
          </a:xfrm>
          <a:prstGeom prst="bentConnector4">
            <a:avLst>
              <a:gd name="adj1" fmla="val -85995"/>
              <a:gd name="adj2" fmla="val 80538"/>
            </a:avLst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8138828" y="1293286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NO</a:t>
            </a:r>
            <a:endParaRPr lang="ko-KR" altLang="en-US" sz="1400" dirty="0"/>
          </a:p>
        </p:txBody>
      </p:sp>
      <p:cxnSp>
        <p:nvCxnSpPr>
          <p:cNvPr id="170" name="직선 화살표 연결선 169"/>
          <p:cNvCxnSpPr>
            <a:stCxn id="52" idx="2"/>
            <a:endCxn id="53" idx="0"/>
          </p:cNvCxnSpPr>
          <p:nvPr/>
        </p:nvCxnSpPr>
        <p:spPr>
          <a:xfrm>
            <a:off x="7824096" y="3499110"/>
            <a:ext cx="10423" cy="27198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771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소 감</a:t>
            </a:r>
            <a:endParaRPr lang="en-US" altLang="ko-K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운영체제 </a:t>
            </a:r>
            <a:r>
              <a:rPr lang="en-US" altLang="ko-KR" dirty="0" smtClean="0"/>
              <a:t>term project</a:t>
            </a:r>
            <a:r>
              <a:rPr lang="ko-KR" altLang="en-US" dirty="0" smtClean="0"/>
              <a:t>를 마치며</a:t>
            </a:r>
            <a:r>
              <a:rPr lang="en-US" altLang="ko-KR" dirty="0" smtClean="0"/>
              <a:t>…</a:t>
            </a:r>
            <a:endParaRPr lang="en-US" altLang="ko-KR" dirty="0"/>
          </a:p>
        </p:txBody>
      </p:sp>
      <p:sp>
        <p:nvSpPr>
          <p:cNvPr id="49" name="TextBox 48"/>
          <p:cNvSpPr txBox="1"/>
          <p:nvPr/>
        </p:nvSpPr>
        <p:spPr>
          <a:xfrm>
            <a:off x="539552" y="1351121"/>
            <a:ext cx="66523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91A612"/>
                </a:solidFill>
                <a:cs typeface="Arial" pitchFamily="34" charset="0"/>
              </a:rPr>
              <a:t>김형종 </a:t>
            </a:r>
            <a:r>
              <a:rPr lang="en-US" altLang="ko-KR" sz="1400" b="1" dirty="0" smtClean="0">
                <a:solidFill>
                  <a:srgbClr val="91A612"/>
                </a:solidFill>
                <a:cs typeface="Arial" pitchFamily="34" charset="0"/>
              </a:rPr>
              <a:t>: </a:t>
            </a:r>
            <a:r>
              <a:rPr lang="ko-KR" altLang="en-US" sz="1400" b="1" dirty="0" smtClean="0">
                <a:solidFill>
                  <a:srgbClr val="91A612"/>
                </a:solidFill>
                <a:cs typeface="Arial" pitchFamily="34" charset="0"/>
              </a:rPr>
              <a:t>그래픽 </a:t>
            </a:r>
            <a:r>
              <a:rPr lang="ko-KR" altLang="en-US" sz="1400" b="1" dirty="0">
                <a:solidFill>
                  <a:srgbClr val="91A612"/>
                </a:solidFill>
                <a:cs typeface="Arial" pitchFamily="34" charset="0"/>
              </a:rPr>
              <a:t>부분을 표현하기위해 처음으로 </a:t>
            </a:r>
            <a:r>
              <a:rPr lang="en-US" altLang="ko-KR" sz="1400" b="1" dirty="0">
                <a:solidFill>
                  <a:srgbClr val="91A612"/>
                </a:solidFill>
                <a:cs typeface="Arial" pitchFamily="34" charset="0"/>
              </a:rPr>
              <a:t>MFC</a:t>
            </a:r>
            <a:r>
              <a:rPr lang="ko-KR" altLang="en-US" sz="1400" b="1" dirty="0">
                <a:solidFill>
                  <a:srgbClr val="91A612"/>
                </a:solidFill>
                <a:cs typeface="Arial" pitchFamily="34" charset="0"/>
              </a:rPr>
              <a:t>를 사용했는데 자동으로 만들어 주는 파일이 많고 기능도 </a:t>
            </a:r>
            <a:r>
              <a:rPr lang="ko-KR" altLang="en-US" sz="1400" b="1" dirty="0" smtClean="0">
                <a:solidFill>
                  <a:srgbClr val="91A612"/>
                </a:solidFill>
                <a:cs typeface="Arial" pitchFamily="34" charset="0"/>
              </a:rPr>
              <a:t>다양하다 보니 </a:t>
            </a:r>
            <a:r>
              <a:rPr lang="ko-KR" altLang="en-US" sz="1400" b="1" dirty="0">
                <a:solidFill>
                  <a:srgbClr val="91A612"/>
                </a:solidFill>
                <a:cs typeface="Arial" pitchFamily="34" charset="0"/>
              </a:rPr>
              <a:t>이해하고 다루는데 어려움이 많았다</a:t>
            </a:r>
            <a:r>
              <a:rPr lang="en-US" altLang="ko-KR" sz="1400" b="1" dirty="0">
                <a:solidFill>
                  <a:srgbClr val="91A612"/>
                </a:solidFill>
                <a:cs typeface="Arial" pitchFamily="34" charset="0"/>
              </a:rPr>
              <a:t>. </a:t>
            </a:r>
            <a:r>
              <a:rPr lang="ko-KR" altLang="en-US" sz="1400" b="1" dirty="0">
                <a:solidFill>
                  <a:srgbClr val="91A612"/>
                </a:solidFill>
                <a:cs typeface="Arial" pitchFamily="34" charset="0"/>
              </a:rPr>
              <a:t>그리고 정작 필요한 부분은 </a:t>
            </a:r>
            <a:r>
              <a:rPr lang="en-US" altLang="ko-KR" sz="1400" b="1" dirty="0">
                <a:solidFill>
                  <a:srgbClr val="91A612"/>
                </a:solidFill>
                <a:cs typeface="Arial" pitchFamily="34" charset="0"/>
              </a:rPr>
              <a:t>MFC</a:t>
            </a:r>
            <a:r>
              <a:rPr lang="ko-KR" altLang="en-US" sz="1400" b="1" dirty="0">
                <a:solidFill>
                  <a:srgbClr val="91A612"/>
                </a:solidFill>
                <a:cs typeface="Arial" pitchFamily="34" charset="0"/>
              </a:rPr>
              <a:t>만으로는 구현불가능해서 오픈소스 라이브러리를 찾아서 사용했는데 합쳐서 </a:t>
            </a:r>
            <a:r>
              <a:rPr lang="ko-KR" altLang="en-US" sz="1400" b="1" dirty="0" smtClean="0">
                <a:solidFill>
                  <a:srgbClr val="91A612"/>
                </a:solidFill>
                <a:cs typeface="Arial" pitchFamily="34" charset="0"/>
              </a:rPr>
              <a:t>몇 만 줄이나 </a:t>
            </a:r>
            <a:r>
              <a:rPr lang="ko-KR" altLang="en-US" sz="1400" b="1" dirty="0">
                <a:solidFill>
                  <a:srgbClr val="91A612"/>
                </a:solidFill>
                <a:cs typeface="Arial" pitchFamily="34" charset="0"/>
              </a:rPr>
              <a:t>되는 코드를 어떻게 보나 막막했지만 미리 사용해본 유저들의 설명과 친절한 제작자가 만든 </a:t>
            </a:r>
            <a:r>
              <a:rPr lang="en-US" altLang="ko-KR" sz="1400" b="1" dirty="0">
                <a:solidFill>
                  <a:srgbClr val="91A612"/>
                </a:solidFill>
                <a:cs typeface="Arial" pitchFamily="34" charset="0"/>
              </a:rPr>
              <a:t>doc</a:t>
            </a:r>
            <a:r>
              <a:rPr lang="ko-KR" altLang="en-US" sz="1400" b="1" dirty="0">
                <a:solidFill>
                  <a:srgbClr val="91A612"/>
                </a:solidFill>
                <a:cs typeface="Arial" pitchFamily="34" charset="0"/>
              </a:rPr>
              <a:t>을 보며 겨우 완성할 수 있었다</a:t>
            </a:r>
            <a:r>
              <a:rPr lang="en-US" altLang="ko-KR" sz="1400" b="1" dirty="0">
                <a:solidFill>
                  <a:srgbClr val="91A612"/>
                </a:solidFill>
                <a:cs typeface="Arial" pitchFamily="34" charset="0"/>
              </a:rPr>
              <a:t>. </a:t>
            </a:r>
            <a:r>
              <a:rPr lang="ko-KR" altLang="en-US" sz="1400" b="1" dirty="0">
                <a:solidFill>
                  <a:srgbClr val="91A612"/>
                </a:solidFill>
                <a:cs typeface="Arial" pitchFamily="34" charset="0"/>
              </a:rPr>
              <a:t>애초에 오류가 있는 파일과 주석도 별로 없는 오픈소스들도 보면서 나중에 오픈소스를 </a:t>
            </a:r>
            <a:r>
              <a:rPr lang="ko-KR" altLang="en-US" sz="1400" b="1" dirty="0" smtClean="0">
                <a:solidFill>
                  <a:srgbClr val="91A612"/>
                </a:solidFill>
                <a:cs typeface="Arial" pitchFamily="34" charset="0"/>
              </a:rPr>
              <a:t>만들게 되면 </a:t>
            </a:r>
            <a:r>
              <a:rPr lang="ko-KR" altLang="en-US" sz="1400" b="1" dirty="0">
                <a:solidFill>
                  <a:srgbClr val="91A612"/>
                </a:solidFill>
                <a:cs typeface="Arial" pitchFamily="34" charset="0"/>
              </a:rPr>
              <a:t>사용할 사람들이 이해하기 쉽게 주석과 가능하면 </a:t>
            </a:r>
            <a:r>
              <a:rPr lang="en-US" altLang="ko-KR" sz="1400" b="1" dirty="0">
                <a:solidFill>
                  <a:srgbClr val="91A612"/>
                </a:solidFill>
                <a:cs typeface="Arial" pitchFamily="34" charset="0"/>
              </a:rPr>
              <a:t>doc</a:t>
            </a:r>
            <a:r>
              <a:rPr lang="ko-KR" altLang="en-US" sz="1400" b="1" dirty="0">
                <a:solidFill>
                  <a:srgbClr val="91A612"/>
                </a:solidFill>
                <a:cs typeface="Arial" pitchFamily="34" charset="0"/>
              </a:rPr>
              <a:t>도 만들어야 </a:t>
            </a:r>
            <a:r>
              <a:rPr lang="ko-KR" altLang="en-US" sz="1400" b="1" dirty="0" err="1">
                <a:solidFill>
                  <a:srgbClr val="91A612"/>
                </a:solidFill>
                <a:cs typeface="Arial" pitchFamily="34" charset="0"/>
              </a:rPr>
              <a:t>겠다고</a:t>
            </a:r>
            <a:r>
              <a:rPr lang="ko-KR" altLang="en-US" sz="1400" b="1" dirty="0">
                <a:solidFill>
                  <a:srgbClr val="91A612"/>
                </a:solidFill>
                <a:cs typeface="Arial" pitchFamily="34" charset="0"/>
              </a:rPr>
              <a:t> 생각했다</a:t>
            </a:r>
            <a:r>
              <a:rPr lang="en-US" altLang="ko-KR" sz="1400" b="1" dirty="0">
                <a:solidFill>
                  <a:srgbClr val="91A612"/>
                </a:solidFill>
                <a:cs typeface="Arial" pitchFamily="34" charset="0"/>
              </a:rPr>
              <a:t>.</a:t>
            </a:r>
            <a:endParaRPr lang="ko-KR" altLang="en-US" sz="1400" b="1" dirty="0">
              <a:solidFill>
                <a:srgbClr val="91A612"/>
              </a:solidFill>
              <a:cs typeface="Arial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267744" y="3455035"/>
            <a:ext cx="66523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338DC3"/>
                </a:solidFill>
                <a:cs typeface="Arial" pitchFamily="34" charset="0"/>
              </a:rPr>
              <a:t>홍영주</a:t>
            </a:r>
            <a:r>
              <a:rPr lang="ko-KR" altLang="en-US" sz="1400" b="1" dirty="0" smtClean="0">
                <a:solidFill>
                  <a:srgbClr val="338DC3"/>
                </a:solidFill>
                <a:cs typeface="Arial" pitchFamily="34" charset="0"/>
              </a:rPr>
              <a:t> </a:t>
            </a:r>
            <a:r>
              <a:rPr lang="en-US" altLang="ko-KR" sz="1400" b="1" dirty="0" smtClean="0">
                <a:solidFill>
                  <a:srgbClr val="338DC3"/>
                </a:solidFill>
                <a:cs typeface="Arial" pitchFamily="34" charset="0"/>
              </a:rPr>
              <a:t>: </a:t>
            </a:r>
            <a:r>
              <a:rPr lang="ko-KR" altLang="en-US" sz="1400" b="1" dirty="0" smtClean="0">
                <a:solidFill>
                  <a:srgbClr val="338DC3"/>
                </a:solidFill>
                <a:cs typeface="Arial" pitchFamily="34" charset="0"/>
              </a:rPr>
              <a:t>프로세스 </a:t>
            </a:r>
            <a:r>
              <a:rPr lang="ko-KR" altLang="en-US" sz="1400" b="1" dirty="0" err="1">
                <a:solidFill>
                  <a:srgbClr val="338DC3"/>
                </a:solidFill>
                <a:cs typeface="Arial" pitchFamily="34" charset="0"/>
              </a:rPr>
              <a:t>스케쥴링을</a:t>
            </a:r>
            <a:r>
              <a:rPr lang="ko-KR" altLang="en-US" sz="1400" b="1" dirty="0">
                <a:solidFill>
                  <a:srgbClr val="338DC3"/>
                </a:solidFill>
                <a:cs typeface="Arial" pitchFamily="34" charset="0"/>
              </a:rPr>
              <a:t> 작성하기 위해서</a:t>
            </a:r>
            <a:r>
              <a:rPr lang="en-US" altLang="ko-KR" sz="1400" b="1" dirty="0">
                <a:solidFill>
                  <a:srgbClr val="338DC3"/>
                </a:solidFill>
                <a:cs typeface="Arial" pitchFamily="34" charset="0"/>
              </a:rPr>
              <a:t>, </a:t>
            </a:r>
            <a:r>
              <a:rPr lang="ko-KR" altLang="en-US" sz="1400" b="1" dirty="0">
                <a:solidFill>
                  <a:srgbClr val="338DC3"/>
                </a:solidFill>
                <a:cs typeface="Arial" pitchFamily="34" charset="0"/>
              </a:rPr>
              <a:t>프로세스 </a:t>
            </a:r>
            <a:r>
              <a:rPr lang="ko-KR" altLang="en-US" sz="1400" b="1" dirty="0" err="1">
                <a:solidFill>
                  <a:srgbClr val="338DC3"/>
                </a:solidFill>
                <a:cs typeface="Arial" pitchFamily="34" charset="0"/>
              </a:rPr>
              <a:t>스케쥴링에</a:t>
            </a:r>
            <a:r>
              <a:rPr lang="ko-KR" altLang="en-US" sz="1400" b="1" dirty="0">
                <a:solidFill>
                  <a:srgbClr val="338DC3"/>
                </a:solidFill>
                <a:cs typeface="Arial" pitchFamily="34" charset="0"/>
              </a:rPr>
              <a:t> 대해서 다시 공부하고 구현을 하게 되었고</a:t>
            </a:r>
            <a:r>
              <a:rPr lang="en-US" altLang="ko-KR" sz="1400" b="1" dirty="0">
                <a:solidFill>
                  <a:srgbClr val="338DC3"/>
                </a:solidFill>
                <a:cs typeface="Arial" pitchFamily="34" charset="0"/>
              </a:rPr>
              <a:t>. </a:t>
            </a:r>
            <a:r>
              <a:rPr lang="ko-KR" altLang="en-US" sz="1400" b="1" dirty="0">
                <a:solidFill>
                  <a:srgbClr val="338DC3"/>
                </a:solidFill>
                <a:cs typeface="Arial" pitchFamily="34" charset="0"/>
              </a:rPr>
              <a:t>이를 계기로 </a:t>
            </a:r>
            <a:r>
              <a:rPr lang="ko-KR" altLang="en-US" sz="1400" b="1" dirty="0" err="1">
                <a:solidFill>
                  <a:srgbClr val="338DC3"/>
                </a:solidFill>
                <a:cs typeface="Arial" pitchFamily="34" charset="0"/>
              </a:rPr>
              <a:t>시험준비도</a:t>
            </a:r>
            <a:r>
              <a:rPr lang="ko-KR" altLang="en-US" sz="1400" b="1" dirty="0">
                <a:solidFill>
                  <a:srgbClr val="338DC3"/>
                </a:solidFill>
                <a:cs typeface="Arial" pitchFamily="34" charset="0"/>
              </a:rPr>
              <a:t> 자연스레 되었던 것 같다</a:t>
            </a:r>
            <a:r>
              <a:rPr lang="en-US" altLang="ko-KR" sz="1400" b="1" dirty="0">
                <a:solidFill>
                  <a:srgbClr val="338DC3"/>
                </a:solidFill>
                <a:cs typeface="Arial" pitchFamily="34" charset="0"/>
              </a:rPr>
              <a:t>. </a:t>
            </a:r>
            <a:r>
              <a:rPr lang="ko-KR" altLang="en-US" sz="1400" b="1" dirty="0">
                <a:solidFill>
                  <a:srgbClr val="338DC3"/>
                </a:solidFill>
                <a:cs typeface="Arial" pitchFamily="34" charset="0"/>
              </a:rPr>
              <a:t>또 어떤 개념을 공부하면</a:t>
            </a:r>
            <a:r>
              <a:rPr lang="en-US" altLang="ko-KR" sz="1400" b="1" dirty="0">
                <a:solidFill>
                  <a:srgbClr val="338DC3"/>
                </a:solidFill>
                <a:cs typeface="Arial" pitchFamily="34" charset="0"/>
              </a:rPr>
              <a:t>, </a:t>
            </a:r>
            <a:r>
              <a:rPr lang="ko-KR" altLang="en-US" sz="1400" b="1" dirty="0">
                <a:solidFill>
                  <a:srgbClr val="338DC3"/>
                </a:solidFill>
                <a:cs typeface="Arial" pitchFamily="34" charset="0"/>
              </a:rPr>
              <a:t>이론 지식만 아는 것보다는 실제로 구현하는 것이 많이 </a:t>
            </a:r>
            <a:r>
              <a:rPr lang="ko-KR" altLang="en-US" sz="1400" b="1" dirty="0" smtClean="0">
                <a:solidFill>
                  <a:srgbClr val="338DC3"/>
                </a:solidFill>
                <a:cs typeface="Arial" pitchFamily="34" charset="0"/>
              </a:rPr>
              <a:t>와   </a:t>
            </a:r>
            <a:r>
              <a:rPr lang="ko-KR" altLang="en-US" sz="1400" b="1" dirty="0" err="1" smtClean="0">
                <a:solidFill>
                  <a:srgbClr val="338DC3"/>
                </a:solidFill>
                <a:cs typeface="Arial" pitchFamily="34" charset="0"/>
              </a:rPr>
              <a:t>닿는다라는</a:t>
            </a:r>
            <a:r>
              <a:rPr lang="ko-KR" altLang="en-US" sz="1400" b="1" dirty="0" smtClean="0">
                <a:solidFill>
                  <a:srgbClr val="338DC3"/>
                </a:solidFill>
                <a:cs typeface="Arial" pitchFamily="34" charset="0"/>
              </a:rPr>
              <a:t> </a:t>
            </a:r>
            <a:r>
              <a:rPr lang="ko-KR" altLang="en-US" sz="1400" b="1" dirty="0">
                <a:solidFill>
                  <a:srgbClr val="338DC3"/>
                </a:solidFill>
                <a:cs typeface="Arial" pitchFamily="34" charset="0"/>
              </a:rPr>
              <a:t>생각이 내심 들었다</a:t>
            </a:r>
            <a:r>
              <a:rPr lang="en-US" altLang="ko-KR" sz="1400" b="1" dirty="0">
                <a:solidFill>
                  <a:srgbClr val="338DC3"/>
                </a:solidFill>
                <a:cs typeface="Arial" pitchFamily="34" charset="0"/>
              </a:rPr>
              <a:t>.</a:t>
            </a:r>
            <a:endParaRPr lang="ko-KR" altLang="en-US" sz="1400" b="1" dirty="0">
              <a:solidFill>
                <a:srgbClr val="338DC3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40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소감 이어서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strike="sngStrike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힘들다</a:t>
            </a:r>
            <a:endParaRPr lang="ko-KR" altLang="en-US" strike="sngStrike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1560" y="3003799"/>
            <a:ext cx="6984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FF6600"/>
                </a:solidFill>
                <a:cs typeface="Arial" pitchFamily="34" charset="0"/>
              </a:rPr>
              <a:t>홍경택 </a:t>
            </a:r>
            <a:r>
              <a:rPr lang="en-US" altLang="ko-KR" sz="1600" b="1" dirty="0" smtClean="0">
                <a:solidFill>
                  <a:srgbClr val="FF6600"/>
                </a:solidFill>
                <a:cs typeface="Arial" pitchFamily="34" charset="0"/>
              </a:rPr>
              <a:t>: </a:t>
            </a:r>
            <a:r>
              <a:rPr lang="ko-KR" altLang="en-US" sz="1600" b="1" dirty="0" smtClean="0">
                <a:solidFill>
                  <a:srgbClr val="FF6600"/>
                </a:solidFill>
                <a:cs typeface="Arial" pitchFamily="34" charset="0"/>
              </a:rPr>
              <a:t>스케줄링 </a:t>
            </a:r>
            <a:r>
              <a:rPr lang="ko-KR" altLang="en-US" sz="1600" b="1" dirty="0">
                <a:solidFill>
                  <a:srgbClr val="FF6600"/>
                </a:solidFill>
                <a:cs typeface="Arial" pitchFamily="34" charset="0"/>
              </a:rPr>
              <a:t>기법을 실제로 구현해 보고 그래픽으로 직관적으로 볼 수 있게 표현 해보니 이해가 더 </a:t>
            </a:r>
            <a:r>
              <a:rPr lang="ko-KR" altLang="en-US" sz="1600" b="1" dirty="0" smtClean="0">
                <a:solidFill>
                  <a:srgbClr val="FF6600"/>
                </a:solidFill>
                <a:cs typeface="Arial" pitchFamily="34" charset="0"/>
              </a:rPr>
              <a:t>잘 되는 것 </a:t>
            </a:r>
            <a:r>
              <a:rPr lang="ko-KR" altLang="en-US" sz="1600" b="1" dirty="0">
                <a:solidFill>
                  <a:srgbClr val="FF6600"/>
                </a:solidFill>
                <a:cs typeface="Arial" pitchFamily="34" charset="0"/>
              </a:rPr>
              <a:t>같습니다</a:t>
            </a:r>
            <a:r>
              <a:rPr lang="en-US" altLang="ko-KR" sz="1600" b="1" dirty="0">
                <a:solidFill>
                  <a:srgbClr val="FF6600"/>
                </a:solidFill>
                <a:cs typeface="Arial" pitchFamily="34" charset="0"/>
              </a:rPr>
              <a:t>.MFC</a:t>
            </a:r>
            <a:r>
              <a:rPr lang="ko-KR" altLang="en-US" sz="1600" b="1" dirty="0">
                <a:solidFill>
                  <a:srgbClr val="FF6600"/>
                </a:solidFill>
                <a:cs typeface="Arial" pitchFamily="34" charset="0"/>
              </a:rPr>
              <a:t>를 </a:t>
            </a:r>
            <a:r>
              <a:rPr lang="ko-KR" altLang="en-US" sz="1600" b="1" dirty="0" smtClean="0">
                <a:solidFill>
                  <a:srgbClr val="FF6600"/>
                </a:solidFill>
                <a:cs typeface="Arial" pitchFamily="34" charset="0"/>
              </a:rPr>
              <a:t>다뤄 본지 </a:t>
            </a:r>
            <a:r>
              <a:rPr lang="ko-KR" altLang="en-US" sz="1600" b="1" dirty="0">
                <a:solidFill>
                  <a:srgbClr val="FF6600"/>
                </a:solidFill>
                <a:cs typeface="Arial" pitchFamily="34" charset="0"/>
              </a:rPr>
              <a:t>오래되어 여러가지 기능을 구현해보는데 오류가 </a:t>
            </a:r>
            <a:r>
              <a:rPr lang="ko-KR" altLang="en-US" sz="1600" b="1" dirty="0" smtClean="0">
                <a:solidFill>
                  <a:srgbClr val="FF6600"/>
                </a:solidFill>
                <a:cs typeface="Arial" pitchFamily="34" charset="0"/>
              </a:rPr>
              <a:t>많이 나고 </a:t>
            </a:r>
            <a:r>
              <a:rPr lang="ko-KR" altLang="en-US" sz="1600" b="1" dirty="0">
                <a:solidFill>
                  <a:srgbClr val="FF6600"/>
                </a:solidFill>
                <a:cs typeface="Arial" pitchFamily="34" charset="0"/>
              </a:rPr>
              <a:t>시간도 오래 걸렸는데 코딩을 자주하지 않아서 </a:t>
            </a:r>
            <a:r>
              <a:rPr lang="ko-KR" altLang="en-US" sz="1600" b="1" dirty="0" smtClean="0">
                <a:solidFill>
                  <a:srgbClr val="FF6600"/>
                </a:solidFill>
                <a:cs typeface="Arial" pitchFamily="34" charset="0"/>
              </a:rPr>
              <a:t>그런 것 </a:t>
            </a:r>
            <a:r>
              <a:rPr lang="ko-KR" altLang="en-US" sz="1600" b="1" dirty="0">
                <a:solidFill>
                  <a:srgbClr val="FF6600"/>
                </a:solidFill>
                <a:cs typeface="Arial" pitchFamily="34" charset="0"/>
              </a:rPr>
              <a:t>같아서 평소에도 </a:t>
            </a:r>
            <a:r>
              <a:rPr lang="ko-KR" altLang="en-US" sz="1600" b="1" dirty="0" smtClean="0">
                <a:solidFill>
                  <a:srgbClr val="FF6600"/>
                </a:solidFill>
                <a:cs typeface="Arial" pitchFamily="34" charset="0"/>
              </a:rPr>
              <a:t>많이 해 </a:t>
            </a:r>
            <a:r>
              <a:rPr lang="ko-KR" altLang="en-US" sz="1600" b="1" dirty="0">
                <a:solidFill>
                  <a:srgbClr val="FF6600"/>
                </a:solidFill>
                <a:cs typeface="Arial" pitchFamily="34" charset="0"/>
              </a:rPr>
              <a:t>익숙히 해야할 필요성을 느꼈습니다</a:t>
            </a:r>
            <a:r>
              <a:rPr lang="en-US" altLang="ko-KR" sz="1600" b="1" dirty="0">
                <a:solidFill>
                  <a:srgbClr val="FF6600"/>
                </a:solidFill>
                <a:cs typeface="Arial" pitchFamily="34" charset="0"/>
              </a:rPr>
              <a:t>.</a:t>
            </a:r>
            <a:endParaRPr lang="ko-KR" altLang="en-US" sz="1600" b="1" dirty="0">
              <a:solidFill>
                <a:srgbClr val="FF6600"/>
              </a:solidFill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35696" y="1275606"/>
            <a:ext cx="6912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66FF99"/>
                </a:solidFill>
                <a:cs typeface="Arial" pitchFamily="34" charset="0"/>
              </a:rPr>
              <a:t>허윤석 </a:t>
            </a:r>
            <a:r>
              <a:rPr lang="en-US" altLang="ko-KR" sz="1600" b="1" dirty="0" smtClean="0">
                <a:solidFill>
                  <a:srgbClr val="66FF99"/>
                </a:solidFill>
                <a:cs typeface="Arial" pitchFamily="34" charset="0"/>
              </a:rPr>
              <a:t>: </a:t>
            </a:r>
            <a:r>
              <a:rPr lang="ko-KR" altLang="en-US" sz="1600" b="1" dirty="0" smtClean="0">
                <a:solidFill>
                  <a:srgbClr val="66FF99"/>
                </a:solidFill>
                <a:cs typeface="Arial" pitchFamily="34" charset="0"/>
              </a:rPr>
              <a:t>개인적으로 코딩 실력이 매우 모자라다는 것을 느끼게 되었다</a:t>
            </a:r>
            <a:r>
              <a:rPr lang="en-US" altLang="ko-KR" sz="1600" b="1" dirty="0" smtClean="0">
                <a:solidFill>
                  <a:srgbClr val="66FF99"/>
                </a:solidFill>
                <a:cs typeface="Arial" pitchFamily="34" charset="0"/>
              </a:rPr>
              <a:t>.      </a:t>
            </a:r>
            <a:r>
              <a:rPr lang="ko-KR" altLang="en-US" sz="1600" b="1" dirty="0" smtClean="0">
                <a:solidFill>
                  <a:srgbClr val="66FF99"/>
                </a:solidFill>
                <a:cs typeface="Arial" pitchFamily="34" charset="0"/>
              </a:rPr>
              <a:t>다행히  좋은 팀원들을 통해서 어려운 부분들을 해결하고 서로 힘을 합쳐서 프로젝트를 끝냈다는 것에 대해서 엄청난 만족감을 느끼고 있다</a:t>
            </a:r>
            <a:r>
              <a:rPr lang="en-US" altLang="ko-KR" sz="1600" b="1" dirty="0" smtClean="0">
                <a:solidFill>
                  <a:srgbClr val="66FF99"/>
                </a:solidFill>
                <a:cs typeface="Arial" pitchFamily="34" charset="0"/>
              </a:rPr>
              <a:t>.</a:t>
            </a:r>
            <a:r>
              <a:rPr lang="ko-KR" altLang="en-US" sz="1600" b="1" dirty="0" smtClean="0">
                <a:solidFill>
                  <a:srgbClr val="66FF99"/>
                </a:solidFill>
                <a:cs typeface="Arial" pitchFamily="34" charset="0"/>
              </a:rPr>
              <a:t> </a:t>
            </a:r>
            <a:endParaRPr lang="ko-KR" altLang="en-US" sz="1600" b="1" dirty="0">
              <a:solidFill>
                <a:srgbClr val="66FF99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185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Q &amp; 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03105"/>
            <a:ext cx="9144000" cy="576063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251603" y="1934410"/>
            <a:ext cx="649059" cy="649059"/>
            <a:chOff x="5696729" y="3628850"/>
            <a:chExt cx="1800000" cy="1800000"/>
          </a:xfrm>
          <a:solidFill>
            <a:schemeClr val="bg1"/>
          </a:solidFill>
        </p:grpSpPr>
        <p:sp>
          <p:nvSpPr>
            <p:cNvPr id="5" name="Rectangle 4"/>
            <p:cNvSpPr/>
            <p:nvPr/>
          </p:nvSpPr>
          <p:spPr>
            <a:xfrm rot="16200000">
              <a:off x="6488456" y="4421123"/>
              <a:ext cx="216000" cy="17994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6488456" y="2837123"/>
              <a:ext cx="216000" cy="17994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696730" y="3822037"/>
              <a:ext cx="216000" cy="1405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6467032" y="4347606"/>
              <a:ext cx="216000" cy="8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6467032" y="3819606"/>
              <a:ext cx="216000" cy="8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884320" y="4156849"/>
              <a:ext cx="216000" cy="1055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280729" y="3833303"/>
              <a:ext cx="216000" cy="1405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129788" y="3844850"/>
              <a:ext cx="216000" cy="1055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251520" y="699542"/>
            <a:ext cx="2736304" cy="32403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팀원 소개 및 </a:t>
            </a:r>
            <a:r>
              <a:rPr lang="ko-KR" altLang="en-US" dirty="0" err="1" smtClean="0"/>
              <a:t>역할구분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5536" y="843558"/>
            <a:ext cx="2448272" cy="29523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507907" y="1027898"/>
            <a:ext cx="2223530" cy="1116124"/>
          </a:xfrm>
          <a:prstGeom prst="round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67544" y="1098640"/>
            <a:ext cx="2736304" cy="1080120"/>
          </a:xfrm>
        </p:spPr>
        <p:txBody>
          <a:bodyPr/>
          <a:lstStyle/>
          <a:p>
            <a:pPr algn="l"/>
            <a:r>
              <a:rPr lang="ko-KR" altLang="en-US" sz="2400" b="1" i="1" dirty="0" smtClean="0">
                <a:solidFill>
                  <a:schemeClr val="tx1"/>
                </a:solidFill>
              </a:rPr>
              <a:t>알고리즘 파트</a:t>
            </a:r>
            <a:endParaRPr lang="en-US" altLang="ko-KR" sz="2400" b="1" i="1" dirty="0" smtClean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66FF99"/>
                </a:solidFill>
              </a:rPr>
              <a:t>허윤석</a:t>
            </a:r>
            <a:endParaRPr lang="en-US" altLang="ko-KR" sz="1600" dirty="0" smtClean="0">
              <a:solidFill>
                <a:srgbClr val="66FF99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solidFill>
                  <a:srgbClr val="338DC3"/>
                </a:solidFill>
              </a:rPr>
              <a:t>홍영주</a:t>
            </a:r>
            <a:r>
              <a:rPr lang="en-US" altLang="ko-KR" sz="1600" dirty="0" smtClean="0">
                <a:solidFill>
                  <a:srgbClr val="0070C0"/>
                </a:solidFill>
              </a:rPr>
              <a:t>(</a:t>
            </a:r>
            <a:r>
              <a:rPr lang="ko-KR" altLang="en-US" sz="1600" dirty="0" smtClean="0">
                <a:solidFill>
                  <a:srgbClr val="0070C0"/>
                </a:solidFill>
              </a:rPr>
              <a:t>조장</a:t>
            </a:r>
            <a:r>
              <a:rPr lang="en-US" altLang="ko-KR" sz="1600" dirty="0" smtClean="0">
                <a:solidFill>
                  <a:srgbClr val="0070C0"/>
                </a:solidFill>
              </a:rPr>
              <a:t>)</a:t>
            </a:r>
            <a:endParaRPr lang="ko-KR" altLang="en-US" sz="1600" dirty="0">
              <a:solidFill>
                <a:srgbClr val="0070C0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67544" y="2433841"/>
            <a:ext cx="2223530" cy="1116124"/>
          </a:xfrm>
          <a:prstGeom prst="round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310937" y="1059582"/>
            <a:ext cx="2736304" cy="32403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454953" y="1203598"/>
            <a:ext cx="2448272" cy="29523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3539880" y="2616317"/>
            <a:ext cx="2223530" cy="1401458"/>
          </a:xfrm>
          <a:prstGeom prst="round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526961" y="1360580"/>
            <a:ext cx="2223530" cy="818180"/>
          </a:xfrm>
          <a:prstGeom prst="round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3446887" y="1360580"/>
            <a:ext cx="2754052" cy="70207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100" b="1" i="1" dirty="0" smtClean="0">
                <a:solidFill>
                  <a:schemeClr val="tx1"/>
                </a:solidFill>
              </a:rPr>
              <a:t>영상 촬영 및 편집</a:t>
            </a:r>
            <a:endParaRPr lang="en-US" altLang="ko-KR" sz="2100" b="1" i="1" dirty="0" smtClean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FF6600"/>
                </a:solidFill>
              </a:rPr>
              <a:t>홍경택</a:t>
            </a:r>
            <a:endParaRPr lang="ko-KR" altLang="en-US" sz="1600" dirty="0">
              <a:solidFill>
                <a:srgbClr val="FF660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355831" y="1419622"/>
            <a:ext cx="2736304" cy="32403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499847" y="1563638"/>
            <a:ext cx="2448272" cy="29523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6633653" y="1638700"/>
            <a:ext cx="2178753" cy="2621078"/>
          </a:xfrm>
          <a:prstGeom prst="round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2"/>
          <p:cNvSpPr txBox="1">
            <a:spLocks/>
          </p:cNvSpPr>
          <p:nvPr/>
        </p:nvSpPr>
        <p:spPr>
          <a:xfrm>
            <a:off x="5796136" y="2722980"/>
            <a:ext cx="3851920" cy="64807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 smtClean="0">
                <a:solidFill>
                  <a:schemeClr val="tx1"/>
                </a:solidFill>
              </a:rPr>
              <a:t>발표자료 만들기 </a:t>
            </a:r>
            <a:endParaRPr lang="en-US" altLang="ko-KR" sz="2400" b="1" dirty="0" smtClean="0">
              <a:solidFill>
                <a:schemeClr val="tx1"/>
              </a:solidFill>
            </a:endParaRPr>
          </a:p>
          <a:p>
            <a:r>
              <a:rPr lang="ko-KR" altLang="en-US" sz="2400" b="1" dirty="0" smtClean="0">
                <a:solidFill>
                  <a:schemeClr val="tx1"/>
                </a:solidFill>
              </a:rPr>
              <a:t>및</a:t>
            </a:r>
            <a:endParaRPr lang="en-US" altLang="ko-KR" sz="2400" b="1" dirty="0" smtClean="0">
              <a:solidFill>
                <a:schemeClr val="tx1"/>
              </a:solidFill>
            </a:endParaRPr>
          </a:p>
          <a:p>
            <a:r>
              <a:rPr lang="ko-KR" altLang="en-US" sz="2400" b="1" dirty="0" smtClean="0">
                <a:solidFill>
                  <a:schemeClr val="tx1"/>
                </a:solidFill>
              </a:rPr>
              <a:t>발표자</a:t>
            </a:r>
            <a:endParaRPr lang="en-US" altLang="ko-KR" sz="2400" b="1" dirty="0" smtClean="0">
              <a:solidFill>
                <a:schemeClr val="tx1"/>
              </a:solidFill>
            </a:endParaRPr>
          </a:p>
          <a:p>
            <a:endParaRPr lang="en-US" altLang="ko-KR" dirty="0" smtClean="0"/>
          </a:p>
          <a:p>
            <a:r>
              <a:rPr lang="ko-KR" altLang="en-US" sz="1600" dirty="0" smtClean="0">
                <a:solidFill>
                  <a:srgbClr val="66FF99"/>
                </a:solidFill>
              </a:rPr>
              <a:t>허윤석</a:t>
            </a:r>
            <a:endParaRPr lang="ko-KR" altLang="en-US" sz="1600" dirty="0">
              <a:solidFill>
                <a:srgbClr val="66FF99"/>
              </a:solidFill>
            </a:endParaRPr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395536" y="2499742"/>
            <a:ext cx="2967602" cy="100744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100" b="1" i="1" dirty="0" smtClean="0">
                <a:solidFill>
                  <a:schemeClr val="tx1"/>
                </a:solidFill>
              </a:rPr>
              <a:t>그래픽 파</a:t>
            </a:r>
            <a:r>
              <a:rPr lang="ko-KR" altLang="en-US" sz="2100" b="1" i="1" dirty="0">
                <a:solidFill>
                  <a:schemeClr val="tx1"/>
                </a:solidFill>
              </a:rPr>
              <a:t>트</a:t>
            </a:r>
            <a:r>
              <a:rPr lang="en-US" altLang="ko-KR" sz="2100" b="1" i="1" dirty="0" smtClean="0">
                <a:solidFill>
                  <a:schemeClr val="tx1"/>
                </a:solidFill>
              </a:rPr>
              <a:t>(NFC)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</a:rPr>
              <a:t>김형종 </a:t>
            </a:r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입</a:t>
            </a:r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</a:rPr>
              <a:t>력</a:t>
            </a:r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en-US" altLang="ko-KR" sz="160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FF6600"/>
                </a:solidFill>
              </a:rPr>
              <a:t>홍경택 </a:t>
            </a:r>
            <a:r>
              <a:rPr lang="en-US" altLang="ko-KR" sz="1600" dirty="0" smtClean="0">
                <a:solidFill>
                  <a:srgbClr val="FF6600"/>
                </a:solidFill>
              </a:rPr>
              <a:t>(</a:t>
            </a:r>
            <a:r>
              <a:rPr lang="ko-KR" altLang="en-US" sz="1600" dirty="0">
                <a:solidFill>
                  <a:srgbClr val="FF6600"/>
                </a:solidFill>
              </a:rPr>
              <a:t>출</a:t>
            </a:r>
            <a:r>
              <a:rPr lang="ko-KR" altLang="en-US" sz="1600" dirty="0" smtClean="0">
                <a:solidFill>
                  <a:srgbClr val="FF6600"/>
                </a:solidFill>
              </a:rPr>
              <a:t>력</a:t>
            </a:r>
            <a:r>
              <a:rPr lang="en-US" altLang="ko-KR" sz="1600" dirty="0" smtClean="0">
                <a:solidFill>
                  <a:srgbClr val="FF6600"/>
                </a:solidFill>
              </a:rPr>
              <a:t>)</a:t>
            </a:r>
            <a:endParaRPr lang="ko-KR" altLang="en-US" sz="1600" dirty="0">
              <a:solidFill>
                <a:srgbClr val="FF6600"/>
              </a:solidFill>
            </a:endParaRPr>
          </a:p>
        </p:txBody>
      </p:sp>
      <p:sp>
        <p:nvSpPr>
          <p:cNvPr id="8" name="텍스트 개체 틀 2"/>
          <p:cNvSpPr txBox="1">
            <a:spLocks/>
          </p:cNvSpPr>
          <p:nvPr/>
        </p:nvSpPr>
        <p:spPr>
          <a:xfrm>
            <a:off x="3507154" y="2679762"/>
            <a:ext cx="3024336" cy="127456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400" b="1" i="1" dirty="0" smtClean="0">
                <a:solidFill>
                  <a:schemeClr val="tx1"/>
                </a:solidFill>
              </a:rPr>
              <a:t>연기자</a:t>
            </a:r>
            <a:endParaRPr lang="en-US" altLang="ko-KR" sz="2400" b="1" i="1" dirty="0" smtClean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bg2">
                    <a:lumMod val="50000"/>
                  </a:schemeClr>
                </a:solidFill>
              </a:rPr>
              <a:t>김형종</a:t>
            </a:r>
            <a:endParaRPr lang="en-US" altLang="ko-KR" sz="160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solidFill>
                  <a:srgbClr val="0070C0"/>
                </a:solidFill>
              </a:rPr>
              <a:t>홍영주</a:t>
            </a:r>
            <a:endParaRPr lang="en-US" altLang="ko-KR" sz="1600" dirty="0" smtClean="0">
              <a:solidFill>
                <a:srgbClr val="0070C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66FF99"/>
                </a:solidFill>
              </a:rPr>
              <a:t>허윤석</a:t>
            </a:r>
            <a:endParaRPr lang="ko-KR" altLang="en-US" sz="1600" dirty="0">
              <a:solidFill>
                <a:srgbClr val="66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01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395536" y="536274"/>
            <a:ext cx="1944216" cy="117138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solidFill>
                  <a:schemeClr val="bg1"/>
                </a:solidFill>
                <a:cs typeface="Arial" pitchFamily="34" charset="0"/>
              </a:rPr>
              <a:t>Index</a:t>
            </a:r>
            <a:endParaRPr 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236296" y="0"/>
            <a:ext cx="1907704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ight Arrow 3"/>
          <p:cNvSpPr/>
          <p:nvPr/>
        </p:nvSpPr>
        <p:spPr>
          <a:xfrm rot="20539464">
            <a:off x="7124472" y="872359"/>
            <a:ext cx="1334134" cy="1058306"/>
          </a:xfrm>
          <a:custGeom>
            <a:avLst/>
            <a:gdLst/>
            <a:ahLst/>
            <a:cxn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ight Arrow 4"/>
          <p:cNvSpPr/>
          <p:nvPr/>
        </p:nvSpPr>
        <p:spPr>
          <a:xfrm rot="20539464">
            <a:off x="7124472" y="1976473"/>
            <a:ext cx="1334134" cy="1058306"/>
          </a:xfrm>
          <a:custGeom>
            <a:avLst/>
            <a:gdLst/>
            <a:ahLst/>
            <a:cxn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ight Arrow 5"/>
          <p:cNvSpPr/>
          <p:nvPr/>
        </p:nvSpPr>
        <p:spPr>
          <a:xfrm rot="20539464">
            <a:off x="7124472" y="3080587"/>
            <a:ext cx="1334134" cy="1058306"/>
          </a:xfrm>
          <a:custGeom>
            <a:avLst/>
            <a:gdLst/>
            <a:ahLst/>
            <a:cxn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ight Arrow 6"/>
          <p:cNvSpPr/>
          <p:nvPr/>
        </p:nvSpPr>
        <p:spPr>
          <a:xfrm rot="1060536" flipH="1">
            <a:off x="5964349" y="1424416"/>
            <a:ext cx="1383499" cy="105830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ight Arrow 7"/>
          <p:cNvSpPr/>
          <p:nvPr/>
        </p:nvSpPr>
        <p:spPr>
          <a:xfrm rot="1060536" flipH="1">
            <a:off x="5964349" y="2528530"/>
            <a:ext cx="1383499" cy="105830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ight Arrow 8"/>
          <p:cNvSpPr/>
          <p:nvPr/>
        </p:nvSpPr>
        <p:spPr>
          <a:xfrm rot="1060536" flipH="1">
            <a:off x="5964349" y="3632646"/>
            <a:ext cx="1383499" cy="105830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ight Arrow 12"/>
          <p:cNvSpPr/>
          <p:nvPr/>
        </p:nvSpPr>
        <p:spPr>
          <a:xfrm rot="1060536" flipH="1">
            <a:off x="5964349" y="314404"/>
            <a:ext cx="1383499" cy="105830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ight Arrow 5"/>
          <p:cNvSpPr/>
          <p:nvPr/>
        </p:nvSpPr>
        <p:spPr>
          <a:xfrm rot="20539464">
            <a:off x="7117193" y="4189468"/>
            <a:ext cx="1334134" cy="1058306"/>
          </a:xfrm>
          <a:custGeom>
            <a:avLst/>
            <a:gdLst/>
            <a:ahLst/>
            <a:cxn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ight Arrow 3"/>
          <p:cNvSpPr/>
          <p:nvPr/>
        </p:nvSpPr>
        <p:spPr>
          <a:xfrm rot="20539464">
            <a:off x="7157361" y="12575"/>
            <a:ext cx="1334133" cy="793729"/>
          </a:xfrm>
          <a:custGeom>
            <a:avLst/>
            <a:gdLst/>
            <a:ahLst/>
            <a:cxnLst/>
            <a:rect l="l" t="t" r="r" b="b"/>
            <a:pathLst>
              <a:path w="1334133" h="793729">
                <a:moveTo>
                  <a:pt x="788394" y="0"/>
                </a:moveTo>
                <a:lnTo>
                  <a:pt x="1201063" y="131506"/>
                </a:lnTo>
                <a:lnTo>
                  <a:pt x="1334133" y="264576"/>
                </a:lnTo>
                <a:lnTo>
                  <a:pt x="804981" y="793729"/>
                </a:lnTo>
                <a:lnTo>
                  <a:pt x="804981" y="529153"/>
                </a:lnTo>
                <a:lnTo>
                  <a:pt x="0" y="529153"/>
                </a:lnTo>
                <a:lnTo>
                  <a:pt x="1686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ight Arrow 16"/>
          <p:cNvSpPr/>
          <p:nvPr/>
        </p:nvSpPr>
        <p:spPr>
          <a:xfrm rot="1060536" flipH="1">
            <a:off x="6020816" y="4705082"/>
            <a:ext cx="1184167" cy="614682"/>
          </a:xfrm>
          <a:custGeom>
            <a:avLst/>
            <a:gdLst/>
            <a:ahLst/>
            <a:cxnLst/>
            <a:rect l="l" t="t" r="r" b="b"/>
            <a:pathLst>
              <a:path w="1184167" h="614682">
                <a:moveTo>
                  <a:pt x="655014" y="0"/>
                </a:moveTo>
                <a:lnTo>
                  <a:pt x="655014" y="264577"/>
                </a:lnTo>
                <a:lnTo>
                  <a:pt x="0" y="264577"/>
                </a:lnTo>
                <a:lnTo>
                  <a:pt x="1098638" y="614682"/>
                </a:lnTo>
                <a:lnTo>
                  <a:pt x="1184167" y="5291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137614" y="528443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37614" y="1646559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37614" y="2764675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37614" y="3882791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595980" y="486098"/>
            <a:ext cx="3272009" cy="546274"/>
            <a:chOff x="2175371" y="1762964"/>
            <a:chExt cx="5040560" cy="546274"/>
          </a:xfrm>
        </p:grpSpPr>
        <p:sp>
          <p:nvSpPr>
            <p:cNvPr id="24" name="TextBox 10"/>
            <p:cNvSpPr txBox="1"/>
            <p:nvPr/>
          </p:nvSpPr>
          <p:spPr bwMode="auto">
            <a:xfrm>
              <a:off x="2175371" y="1762964"/>
              <a:ext cx="5040560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Basic Process Scheduling </a:t>
              </a:r>
              <a:endParaRPr lang="en-US" altLang="ko-KR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 bwMode="auto">
            <a:xfrm>
              <a:off x="2175371" y="2032239"/>
              <a:ext cx="5040560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FCFS, RR, SPN, STRN, HRRN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595980" y="1596852"/>
            <a:ext cx="3272009" cy="546274"/>
            <a:chOff x="2175371" y="1762964"/>
            <a:chExt cx="5040560" cy="546274"/>
          </a:xfrm>
        </p:grpSpPr>
        <p:sp>
          <p:nvSpPr>
            <p:cNvPr id="27" name="TextBox 10"/>
            <p:cNvSpPr txBox="1"/>
            <p:nvPr/>
          </p:nvSpPr>
          <p:spPr bwMode="auto">
            <a:xfrm>
              <a:off x="2175371" y="1762964"/>
              <a:ext cx="5040560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Our Own Process Scheduling(1)</a:t>
              </a:r>
              <a:endParaRPr lang="en-US" altLang="ko-KR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 bwMode="auto">
            <a:xfrm>
              <a:off x="2175371" y="2032239"/>
              <a:ext cx="5040560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Explanation &amp; Video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595980" y="2707606"/>
            <a:ext cx="3272009" cy="546274"/>
            <a:chOff x="2175371" y="1762964"/>
            <a:chExt cx="5040560" cy="546274"/>
          </a:xfrm>
        </p:grpSpPr>
        <p:sp>
          <p:nvSpPr>
            <p:cNvPr id="30" name="TextBox 10"/>
            <p:cNvSpPr txBox="1"/>
            <p:nvPr/>
          </p:nvSpPr>
          <p:spPr bwMode="auto">
            <a:xfrm>
              <a:off x="2175371" y="1762964"/>
              <a:ext cx="5040560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Our Own Process </a:t>
              </a:r>
              <a: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Scheduling(2)</a:t>
              </a:r>
              <a:endParaRPr lang="en-US" altLang="ko-KR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 bwMode="auto">
            <a:xfrm>
              <a:off x="2175371" y="2032239"/>
              <a:ext cx="5040560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Structure Details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595980" y="3818359"/>
            <a:ext cx="3272009" cy="546274"/>
            <a:chOff x="2175371" y="1762964"/>
            <a:chExt cx="5040560" cy="546274"/>
          </a:xfrm>
        </p:grpSpPr>
        <p:sp>
          <p:nvSpPr>
            <p:cNvPr id="33" name="TextBox 10"/>
            <p:cNvSpPr txBox="1"/>
            <p:nvPr/>
          </p:nvSpPr>
          <p:spPr bwMode="auto">
            <a:xfrm>
              <a:off x="2175371" y="1762964"/>
              <a:ext cx="5040560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ko-KR" altLang="en-US" sz="1400" b="1" dirty="0" smtClean="0">
                  <a:solidFill>
                    <a:schemeClr val="bg1"/>
                  </a:solidFill>
                  <a:cs typeface="Arial" pitchFamily="34" charset="0"/>
                </a:rPr>
                <a:t>소감 </a:t>
              </a:r>
              <a: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/ Q </a:t>
              </a:r>
              <a: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&amp; A</a:t>
              </a:r>
              <a:endParaRPr lang="en-US" altLang="ko-KR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 bwMode="auto">
            <a:xfrm>
              <a:off x="2175371" y="2032239"/>
              <a:ext cx="5040560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Basic Processing Scheduling</a:t>
            </a:r>
            <a:endParaRPr lang="ko-KR" altLang="en-US" dirty="0"/>
          </a:p>
        </p:txBody>
      </p:sp>
      <p:sp>
        <p:nvSpPr>
          <p:cNvPr id="4" name="Right Triangle 3"/>
          <p:cNvSpPr/>
          <p:nvPr/>
        </p:nvSpPr>
        <p:spPr>
          <a:xfrm rot="13500000">
            <a:off x="5569314" y="2289136"/>
            <a:ext cx="1476603" cy="147660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Oval 4"/>
          <p:cNvSpPr/>
          <p:nvPr/>
        </p:nvSpPr>
        <p:spPr>
          <a:xfrm>
            <a:off x="2975491" y="1323312"/>
            <a:ext cx="720080" cy="72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Oval 6"/>
          <p:cNvSpPr/>
          <p:nvPr/>
        </p:nvSpPr>
        <p:spPr>
          <a:xfrm>
            <a:off x="1391315" y="1993895"/>
            <a:ext cx="720080" cy="72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Oval 7"/>
          <p:cNvSpPr/>
          <p:nvPr/>
        </p:nvSpPr>
        <p:spPr>
          <a:xfrm>
            <a:off x="2111395" y="2646657"/>
            <a:ext cx="720080" cy="72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Oval 8"/>
          <p:cNvSpPr/>
          <p:nvPr/>
        </p:nvSpPr>
        <p:spPr>
          <a:xfrm>
            <a:off x="683568" y="3335061"/>
            <a:ext cx="720080" cy="72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Oval 9"/>
          <p:cNvSpPr/>
          <p:nvPr/>
        </p:nvSpPr>
        <p:spPr>
          <a:xfrm>
            <a:off x="3336990" y="4005645"/>
            <a:ext cx="720080" cy="72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1" name="Elbow Connector 10"/>
          <p:cNvCxnSpPr>
            <a:endCxn id="5" idx="6"/>
          </p:cNvCxnSpPr>
          <p:nvPr/>
        </p:nvCxnSpPr>
        <p:spPr>
          <a:xfrm rot="10800000">
            <a:off x="3695571" y="1683353"/>
            <a:ext cx="2612044" cy="956481"/>
          </a:xfrm>
          <a:prstGeom prst="bentConnector3">
            <a:avLst/>
          </a:prstGeom>
          <a:ln w="381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 rot="10800000">
            <a:off x="2111396" y="2353936"/>
            <a:ext cx="4204171" cy="476729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5"/>
            <a:endCxn id="8" idx="6"/>
          </p:cNvCxnSpPr>
          <p:nvPr/>
        </p:nvCxnSpPr>
        <p:spPr>
          <a:xfrm flipH="1" flipV="1">
            <a:off x="2831475" y="3006697"/>
            <a:ext cx="3476141" cy="20740"/>
          </a:xfrm>
          <a:prstGeom prst="straightConnector1">
            <a:avLst/>
          </a:prstGeom>
          <a:ln w="381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endCxn id="9" idx="6"/>
          </p:cNvCxnSpPr>
          <p:nvPr/>
        </p:nvCxnSpPr>
        <p:spPr>
          <a:xfrm rot="10800000" flipV="1">
            <a:off x="1403648" y="3212327"/>
            <a:ext cx="4896016" cy="482774"/>
          </a:xfrm>
          <a:prstGeom prst="bentConnector3">
            <a:avLst/>
          </a:prstGeom>
          <a:ln w="381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endCxn id="10" idx="6"/>
          </p:cNvCxnSpPr>
          <p:nvPr/>
        </p:nvCxnSpPr>
        <p:spPr>
          <a:xfrm rot="10800000" flipV="1">
            <a:off x="4057070" y="3384557"/>
            <a:ext cx="2239404" cy="981127"/>
          </a:xfrm>
          <a:prstGeom prst="bentConnector3">
            <a:avLst/>
          </a:prstGeom>
          <a:ln w="381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ame 17"/>
          <p:cNvSpPr/>
          <p:nvPr/>
        </p:nvSpPr>
        <p:spPr>
          <a:xfrm>
            <a:off x="1594963" y="2168948"/>
            <a:ext cx="312784" cy="31278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Rectangle 30"/>
          <p:cNvSpPr/>
          <p:nvPr/>
        </p:nvSpPr>
        <p:spPr>
          <a:xfrm>
            <a:off x="3183650" y="1530157"/>
            <a:ext cx="307287" cy="306389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Oval 7"/>
          <p:cNvSpPr/>
          <p:nvPr/>
        </p:nvSpPr>
        <p:spPr>
          <a:xfrm>
            <a:off x="864336" y="3516577"/>
            <a:ext cx="358544" cy="35854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Oval 21"/>
          <p:cNvSpPr>
            <a:spLocks noChangeAspect="1"/>
          </p:cNvSpPr>
          <p:nvPr/>
        </p:nvSpPr>
        <p:spPr>
          <a:xfrm>
            <a:off x="2263405" y="2799891"/>
            <a:ext cx="416060" cy="419537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Pie 24"/>
          <p:cNvSpPr/>
          <p:nvPr/>
        </p:nvSpPr>
        <p:spPr>
          <a:xfrm>
            <a:off x="3508208" y="4192734"/>
            <a:ext cx="347828" cy="34590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714718" y="1334859"/>
            <a:ext cx="2945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cs typeface="Arial" pitchFamily="34" charset="0"/>
              </a:rPr>
              <a:t>FCFS 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124412" y="2043757"/>
            <a:ext cx="17316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cs typeface="Arial" pitchFamily="34" charset="0"/>
              </a:rPr>
              <a:t>RR 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905671" y="2661454"/>
            <a:ext cx="1810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cs typeface="Arial" pitchFamily="34" charset="0"/>
              </a:rPr>
              <a:t>SPN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467699" y="3366737"/>
            <a:ext cx="1437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cs typeface="Arial" pitchFamily="34" charset="0"/>
              </a:rPr>
              <a:t>STRN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088873" y="4400136"/>
            <a:ext cx="1437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cs typeface="Arial" pitchFamily="34" charset="0"/>
              </a:rPr>
              <a:t>HRRN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341247" y="2643758"/>
            <a:ext cx="1695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cs typeface="Arial" pitchFamily="34" charset="0"/>
              </a:rPr>
              <a:t>C++ </a:t>
            </a:r>
            <a:r>
              <a:rPr lang="ko-KR" altLang="en-US" b="1" dirty="0" smtClean="0">
                <a:solidFill>
                  <a:schemeClr val="bg1"/>
                </a:solidFill>
                <a:cs typeface="Arial" pitchFamily="34" charset="0"/>
              </a:rPr>
              <a:t>기반 </a:t>
            </a:r>
            <a:endParaRPr lang="en-US" altLang="ko-KR" b="1" dirty="0" smtClean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cs typeface="Arial" pitchFamily="34" charset="0"/>
              </a:rPr>
              <a:t>프로그래밍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65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FCFS (First Come First Service)</a:t>
            </a:r>
            <a:endParaRPr lang="en-US" altLang="ko-K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알고리즘 순서도</a:t>
            </a:r>
            <a:endParaRPr lang="en-US" altLang="ko-KR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11560" y="987574"/>
            <a:ext cx="1584176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Start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육각형 12"/>
          <p:cNvSpPr/>
          <p:nvPr/>
        </p:nvSpPr>
        <p:spPr>
          <a:xfrm>
            <a:off x="503548" y="1635646"/>
            <a:ext cx="1800200" cy="648072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클래스 및 객체 선언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순서도: 수동 입력 13"/>
          <p:cNvSpPr/>
          <p:nvPr/>
        </p:nvSpPr>
        <p:spPr>
          <a:xfrm>
            <a:off x="287524" y="2571750"/>
            <a:ext cx="2232248" cy="864096"/>
          </a:xfrm>
          <a:prstGeom prst="flowChartManualInp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Process</a:t>
            </a:r>
            <a:r>
              <a:rPr lang="ko-KR" altLang="en-US" sz="1400" dirty="0" smtClean="0">
                <a:solidFill>
                  <a:schemeClr val="tx1"/>
                </a:solidFill>
              </a:rPr>
              <a:t>의 개수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 입력 시간과 실행 시간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입력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87524" y="3723878"/>
            <a:ext cx="223224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Origin.Que</a:t>
            </a:r>
            <a:r>
              <a:rPr lang="ko-KR" altLang="en-US" sz="1400" dirty="0" smtClean="0">
                <a:solidFill>
                  <a:schemeClr val="tx1"/>
                </a:solidFill>
              </a:rPr>
              <a:t>에 입력된      </a:t>
            </a:r>
            <a:r>
              <a:rPr lang="en-US" altLang="ko-KR" sz="1400" dirty="0" smtClean="0">
                <a:solidFill>
                  <a:schemeClr val="tx1"/>
                </a:solidFill>
              </a:rPr>
              <a:t>Process</a:t>
            </a:r>
            <a:r>
              <a:rPr lang="ko-KR" altLang="en-US" sz="1400" dirty="0" smtClean="0">
                <a:solidFill>
                  <a:schemeClr val="tx1"/>
                </a:solidFill>
              </a:rPr>
              <a:t>의 값들을 </a:t>
            </a:r>
            <a:r>
              <a:rPr lang="en-US" altLang="ko-KR" sz="1400" dirty="0" smtClean="0">
                <a:solidFill>
                  <a:schemeClr val="tx1"/>
                </a:solidFill>
              </a:rPr>
              <a:t>PUSH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/>
          <p:cNvCxnSpPr>
            <a:stCxn id="11" idx="2"/>
          </p:cNvCxnSpPr>
          <p:nvPr/>
        </p:nvCxnSpPr>
        <p:spPr>
          <a:xfrm>
            <a:off x="1403648" y="1347614"/>
            <a:ext cx="0" cy="28803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4" idx="2"/>
            <a:endCxn id="17" idx="0"/>
          </p:cNvCxnSpPr>
          <p:nvPr/>
        </p:nvCxnSpPr>
        <p:spPr>
          <a:xfrm>
            <a:off x="1403648" y="3435846"/>
            <a:ext cx="0" cy="28803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endCxn id="14" idx="0"/>
          </p:cNvCxnSpPr>
          <p:nvPr/>
        </p:nvCxnSpPr>
        <p:spPr>
          <a:xfrm>
            <a:off x="1403648" y="2283718"/>
            <a:ext cx="0" cy="37444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육각형 38"/>
          <p:cNvSpPr/>
          <p:nvPr/>
        </p:nvSpPr>
        <p:spPr>
          <a:xfrm>
            <a:off x="2788914" y="1019293"/>
            <a:ext cx="2756588" cy="504056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Tmp.Priority</a:t>
            </a:r>
            <a:r>
              <a:rPr lang="en-US" altLang="ko-KR" sz="1400" dirty="0" smtClean="0">
                <a:solidFill>
                  <a:schemeClr val="tx1"/>
                </a:solidFill>
              </a:rPr>
              <a:t> Que </a:t>
            </a:r>
            <a:r>
              <a:rPr lang="ko-KR" altLang="en-US" sz="1400" dirty="0" smtClean="0">
                <a:solidFill>
                  <a:schemeClr val="tx1"/>
                </a:solidFill>
              </a:rPr>
              <a:t>생성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Memory.Queue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생성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직선 화살표 연결선 39"/>
          <p:cNvCxnSpPr>
            <a:stCxn id="17" idx="2"/>
            <a:endCxn id="39" idx="3"/>
          </p:cNvCxnSpPr>
          <p:nvPr/>
        </p:nvCxnSpPr>
        <p:spPr>
          <a:xfrm rot="5400000" flipH="1" flipV="1">
            <a:off x="545966" y="2129003"/>
            <a:ext cx="3100629" cy="1385266"/>
          </a:xfrm>
          <a:prstGeom prst="bentConnector4">
            <a:avLst>
              <a:gd name="adj1" fmla="val -7373"/>
              <a:gd name="adj2" fmla="val 90286"/>
            </a:avLst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2754304" y="1932248"/>
            <a:ext cx="2825808" cy="6395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Origin.Que</a:t>
            </a:r>
            <a:r>
              <a:rPr lang="en-US" altLang="ko-KR" sz="1200" dirty="0" smtClean="0">
                <a:solidFill>
                  <a:schemeClr val="tx1"/>
                </a:solidFill>
              </a:rPr>
              <a:t> -&gt;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Tmp.Que</a:t>
            </a:r>
            <a:r>
              <a:rPr lang="ko-KR" altLang="en-US" sz="1200" dirty="0" smtClean="0">
                <a:solidFill>
                  <a:schemeClr val="tx1"/>
                </a:solidFill>
              </a:rPr>
              <a:t>로 </a:t>
            </a:r>
            <a:r>
              <a:rPr lang="en-US" altLang="ko-KR" sz="1200" dirty="0" smtClean="0">
                <a:solidFill>
                  <a:schemeClr val="tx1"/>
                </a:solidFill>
              </a:rPr>
              <a:t>PUSH</a:t>
            </a: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입력한 </a:t>
            </a:r>
            <a:r>
              <a:rPr lang="en-US" altLang="ko-KR" sz="1200" dirty="0" smtClean="0">
                <a:solidFill>
                  <a:schemeClr val="tx1"/>
                </a:solidFill>
              </a:rPr>
              <a:t>Process</a:t>
            </a:r>
            <a:r>
              <a:rPr lang="ko-KR" altLang="en-US" sz="1200" dirty="0" smtClean="0">
                <a:solidFill>
                  <a:schemeClr val="tx1"/>
                </a:solidFill>
              </a:rPr>
              <a:t>들의 총 실행시간 구함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57" name="직선 화살표 연결선 56"/>
          <p:cNvCxnSpPr>
            <a:endCxn id="53" idx="0"/>
          </p:cNvCxnSpPr>
          <p:nvPr/>
        </p:nvCxnSpPr>
        <p:spPr>
          <a:xfrm>
            <a:off x="4167208" y="1523349"/>
            <a:ext cx="0" cy="40889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순서도: 판단 59"/>
          <p:cNvSpPr/>
          <p:nvPr/>
        </p:nvSpPr>
        <p:spPr>
          <a:xfrm>
            <a:off x="3136720" y="3567349"/>
            <a:ext cx="2060976" cy="858974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Processor</a:t>
            </a:r>
            <a:r>
              <a:rPr lang="ko-KR" altLang="en-US" sz="1200" dirty="0" smtClean="0">
                <a:solidFill>
                  <a:schemeClr val="tx1"/>
                </a:solidFill>
              </a:rPr>
              <a:t>가 비었는가</a:t>
            </a:r>
            <a:r>
              <a:rPr lang="en-US" altLang="ko-KR" sz="1200" dirty="0" smtClean="0">
                <a:solidFill>
                  <a:schemeClr val="tx1"/>
                </a:solidFill>
              </a:rPr>
              <a:t>?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61" name="직선 화살표 연결선 60"/>
          <p:cNvCxnSpPr>
            <a:stCxn id="53" idx="2"/>
            <a:endCxn id="73" idx="0"/>
          </p:cNvCxnSpPr>
          <p:nvPr/>
        </p:nvCxnSpPr>
        <p:spPr>
          <a:xfrm>
            <a:off x="4167208" y="2571750"/>
            <a:ext cx="0" cy="28374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2754304" y="2855496"/>
            <a:ext cx="2825808" cy="5652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err="1" smtClean="0">
                <a:solidFill>
                  <a:schemeClr val="tx1"/>
                </a:solidFill>
              </a:rPr>
              <a:t>Origin.Que</a:t>
            </a:r>
            <a:r>
              <a:rPr lang="en-US" altLang="ko-KR" sz="1050" dirty="0" smtClean="0">
                <a:solidFill>
                  <a:schemeClr val="tx1"/>
                </a:solidFill>
              </a:rPr>
              <a:t> -&gt;</a:t>
            </a:r>
            <a:r>
              <a:rPr lang="en-US" altLang="ko-KR" sz="1050" dirty="0" err="1" smtClean="0">
                <a:solidFill>
                  <a:schemeClr val="tx1"/>
                </a:solidFill>
              </a:rPr>
              <a:t>Memory.Que</a:t>
            </a:r>
            <a:r>
              <a:rPr lang="ko-KR" altLang="en-US" sz="1050" dirty="0" smtClean="0">
                <a:solidFill>
                  <a:schemeClr val="tx1"/>
                </a:solidFill>
              </a:rPr>
              <a:t>로 </a:t>
            </a:r>
            <a:r>
              <a:rPr lang="en-US" altLang="ko-KR" sz="1050" dirty="0" smtClean="0">
                <a:solidFill>
                  <a:schemeClr val="tx1"/>
                </a:solidFill>
              </a:rPr>
              <a:t>PUSH</a:t>
            </a:r>
          </a:p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입력한 </a:t>
            </a:r>
            <a:r>
              <a:rPr lang="en-US" altLang="ko-KR" sz="1050" dirty="0" smtClean="0">
                <a:solidFill>
                  <a:schemeClr val="tx1"/>
                </a:solidFill>
              </a:rPr>
              <a:t>Process</a:t>
            </a:r>
            <a:r>
              <a:rPr lang="ko-KR" altLang="en-US" sz="1050" dirty="0" smtClean="0">
                <a:solidFill>
                  <a:schemeClr val="tx1"/>
                </a:solidFill>
              </a:rPr>
              <a:t>들을 입력 시간 순으로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정렬</a:t>
            </a:r>
            <a:r>
              <a:rPr lang="en-US" altLang="ko-KR" sz="1050" dirty="0" smtClean="0">
                <a:solidFill>
                  <a:schemeClr val="tx1"/>
                </a:solidFill>
              </a:rPr>
              <a:t> 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716016" y="4498673"/>
            <a:ext cx="2232451" cy="576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Memory.Que</a:t>
            </a:r>
            <a:r>
              <a:rPr lang="ko-KR" altLang="en-US" sz="1200" dirty="0" smtClean="0">
                <a:solidFill>
                  <a:schemeClr val="tx1"/>
                </a:solidFill>
              </a:rPr>
              <a:t>에 대기하고 있는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Process</a:t>
            </a:r>
            <a:r>
              <a:rPr lang="ko-KR" altLang="en-US" sz="1200" dirty="0" smtClean="0">
                <a:solidFill>
                  <a:schemeClr val="tx1"/>
                </a:solidFill>
              </a:rPr>
              <a:t>를 </a:t>
            </a:r>
            <a:r>
              <a:rPr lang="en-US" altLang="ko-KR" sz="1200" dirty="0" smtClean="0">
                <a:solidFill>
                  <a:schemeClr val="tx1"/>
                </a:solidFill>
              </a:rPr>
              <a:t>Processor</a:t>
            </a:r>
            <a:r>
              <a:rPr lang="ko-KR" altLang="en-US" sz="1200" dirty="0" smtClean="0">
                <a:solidFill>
                  <a:schemeClr val="tx1"/>
                </a:solidFill>
              </a:rPr>
              <a:t>에 등록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81" name="직선 화살표 연결선 39"/>
          <p:cNvCxnSpPr>
            <a:stCxn id="60" idx="2"/>
          </p:cNvCxnSpPr>
          <p:nvPr/>
        </p:nvCxnSpPr>
        <p:spPr>
          <a:xfrm rot="16200000" flipH="1">
            <a:off x="4369604" y="4223927"/>
            <a:ext cx="144017" cy="548808"/>
          </a:xfrm>
          <a:prstGeom prst="bentConnector2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직선 화살표 연결선 39"/>
          <p:cNvCxnSpPr>
            <a:endCxn id="60" idx="1"/>
          </p:cNvCxnSpPr>
          <p:nvPr/>
        </p:nvCxnSpPr>
        <p:spPr>
          <a:xfrm rot="10800000">
            <a:off x="3136721" y="3996836"/>
            <a:ext cx="1579295" cy="897714"/>
          </a:xfrm>
          <a:prstGeom prst="bentConnector3">
            <a:avLst>
              <a:gd name="adj1" fmla="val 114475"/>
            </a:avLst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3531370" y="4352659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YES</a:t>
            </a:r>
            <a:endParaRPr lang="ko-KR" altLang="en-US" sz="1400" dirty="0"/>
          </a:p>
        </p:txBody>
      </p:sp>
      <p:cxnSp>
        <p:nvCxnSpPr>
          <p:cNvPr id="90" name="직선 화살표 연결선 39"/>
          <p:cNvCxnSpPr>
            <a:stCxn id="60" idx="3"/>
            <a:endCxn id="96" idx="1"/>
          </p:cNvCxnSpPr>
          <p:nvPr/>
        </p:nvCxnSpPr>
        <p:spPr>
          <a:xfrm flipV="1">
            <a:off x="5197696" y="1294631"/>
            <a:ext cx="893191" cy="2702205"/>
          </a:xfrm>
          <a:prstGeom prst="bentConnector3">
            <a:avLst>
              <a:gd name="adj1" fmla="val 62241"/>
            </a:avLst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5063822" y="3706811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NO</a:t>
            </a:r>
            <a:endParaRPr lang="ko-KR" altLang="en-US" sz="1400" dirty="0"/>
          </a:p>
        </p:txBody>
      </p:sp>
      <p:sp>
        <p:nvSpPr>
          <p:cNvPr id="96" name="순서도: 판단 95"/>
          <p:cNvSpPr/>
          <p:nvPr/>
        </p:nvSpPr>
        <p:spPr>
          <a:xfrm>
            <a:off x="6090887" y="830002"/>
            <a:ext cx="2185594" cy="929258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Process</a:t>
            </a:r>
            <a:r>
              <a:rPr lang="ko-KR" altLang="en-US" sz="1200" dirty="0" smtClean="0">
                <a:solidFill>
                  <a:schemeClr val="tx1"/>
                </a:solidFill>
              </a:rPr>
              <a:t>의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남은 시간이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0</a:t>
            </a:r>
            <a:r>
              <a:rPr lang="ko-KR" altLang="en-US" sz="1200" dirty="0" smtClean="0">
                <a:solidFill>
                  <a:schemeClr val="tx1"/>
                </a:solidFill>
              </a:rPr>
              <a:t>보다 큰가</a:t>
            </a:r>
            <a:r>
              <a:rPr lang="en-US" altLang="ko-KR" sz="1200" dirty="0" smtClean="0">
                <a:solidFill>
                  <a:schemeClr val="tx1"/>
                </a:solidFill>
              </a:rPr>
              <a:t>?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5863485" y="2007172"/>
            <a:ext cx="2640399" cy="5530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Process</a:t>
            </a:r>
            <a:r>
              <a:rPr lang="ko-KR" altLang="en-US" sz="1200" dirty="0" smtClean="0">
                <a:solidFill>
                  <a:schemeClr val="tx1"/>
                </a:solidFill>
              </a:rPr>
              <a:t>의 남은 시간을 </a:t>
            </a:r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r>
              <a:rPr lang="ko-KR" altLang="en-US" sz="1200" dirty="0" smtClean="0">
                <a:solidFill>
                  <a:schemeClr val="tx1"/>
                </a:solidFill>
              </a:rPr>
              <a:t>초 빼고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현재 수행 시간을 </a:t>
            </a:r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r>
              <a:rPr lang="ko-KR" altLang="en-US" sz="1200" dirty="0" smtClean="0">
                <a:solidFill>
                  <a:schemeClr val="tx1"/>
                </a:solidFill>
              </a:rPr>
              <a:t>초 가산해준다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02" name="직선 화살표 연결선 101"/>
          <p:cNvCxnSpPr>
            <a:stCxn id="96" idx="2"/>
            <a:endCxn id="101" idx="0"/>
          </p:cNvCxnSpPr>
          <p:nvPr/>
        </p:nvCxnSpPr>
        <p:spPr>
          <a:xfrm>
            <a:off x="7183684" y="1759260"/>
            <a:ext cx="1" cy="24791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직선 화살표 연결선 39"/>
          <p:cNvCxnSpPr/>
          <p:nvPr/>
        </p:nvCxnSpPr>
        <p:spPr>
          <a:xfrm rot="5400000">
            <a:off x="4708588" y="2600602"/>
            <a:ext cx="1599035" cy="1584178"/>
          </a:xfrm>
          <a:prstGeom prst="bentConnector3">
            <a:avLst>
              <a:gd name="adj1" fmla="val 102363"/>
            </a:avLst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6507476" y="1699395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YES</a:t>
            </a:r>
            <a:endParaRPr lang="ko-KR" altLang="en-US" sz="1400" dirty="0"/>
          </a:p>
        </p:txBody>
      </p:sp>
      <p:sp>
        <p:nvSpPr>
          <p:cNvPr id="123" name="직사각형 122"/>
          <p:cNvSpPr/>
          <p:nvPr/>
        </p:nvSpPr>
        <p:spPr>
          <a:xfrm>
            <a:off x="6411334" y="2778858"/>
            <a:ext cx="2640399" cy="5530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각각 구해야 할 값들을 계산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구한 값들을 가진 </a:t>
            </a:r>
            <a:r>
              <a:rPr lang="en-US" altLang="ko-KR" sz="800" dirty="0" smtClean="0">
                <a:solidFill>
                  <a:schemeClr val="tx1"/>
                </a:solidFill>
              </a:rPr>
              <a:t>Process</a:t>
            </a:r>
            <a:r>
              <a:rPr lang="ko-KR" altLang="en-US" sz="800" dirty="0" smtClean="0">
                <a:solidFill>
                  <a:schemeClr val="tx1"/>
                </a:solidFill>
              </a:rPr>
              <a:t>를 </a:t>
            </a:r>
            <a:r>
              <a:rPr lang="en-US" altLang="ko-KR" sz="800" dirty="0" err="1" smtClean="0">
                <a:solidFill>
                  <a:schemeClr val="tx1"/>
                </a:solidFill>
              </a:rPr>
              <a:t>Origin.Queue</a:t>
            </a:r>
            <a:r>
              <a:rPr lang="ko-KR" altLang="en-US" sz="800" dirty="0" smtClean="0">
                <a:solidFill>
                  <a:schemeClr val="tx1"/>
                </a:solidFill>
              </a:rPr>
              <a:t>에 </a:t>
            </a:r>
            <a:r>
              <a:rPr lang="en-US" altLang="ko-KR" sz="800" dirty="0" smtClean="0">
                <a:solidFill>
                  <a:schemeClr val="tx1"/>
                </a:solidFill>
              </a:rPr>
              <a:t>Push</a:t>
            </a: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Processor</a:t>
            </a:r>
            <a:r>
              <a:rPr lang="ko-KR" altLang="en-US" sz="800" dirty="0" smtClean="0">
                <a:solidFill>
                  <a:schemeClr val="tx1"/>
                </a:solidFill>
              </a:rPr>
              <a:t>를 비워준다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4" name="순서도: 문서 123"/>
          <p:cNvSpPr/>
          <p:nvPr/>
        </p:nvSpPr>
        <p:spPr>
          <a:xfrm>
            <a:off x="6764761" y="3559182"/>
            <a:ext cx="1944216" cy="772797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계산된 </a:t>
            </a:r>
            <a:r>
              <a:rPr lang="en-US" altLang="ko-KR" sz="1200" dirty="0" smtClean="0">
                <a:solidFill>
                  <a:schemeClr val="tx1"/>
                </a:solidFill>
              </a:rPr>
              <a:t>Process</a:t>
            </a:r>
            <a:r>
              <a:rPr lang="ko-KR" altLang="en-US" sz="1200" dirty="0" smtClean="0">
                <a:solidFill>
                  <a:schemeClr val="tx1"/>
                </a:solidFill>
              </a:rPr>
              <a:t>의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WT, TT, NTT, AT, BT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출력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5" name="모서리가 둥근 직사각형 124"/>
          <p:cNvSpPr/>
          <p:nvPr/>
        </p:nvSpPr>
        <p:spPr>
          <a:xfrm>
            <a:off x="7308304" y="4534510"/>
            <a:ext cx="1584176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End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26" name="직선 화살표 연결선 39"/>
          <p:cNvCxnSpPr/>
          <p:nvPr/>
        </p:nvCxnSpPr>
        <p:spPr>
          <a:xfrm rot="16200000" flipH="1">
            <a:off x="7809524" y="1774091"/>
            <a:ext cx="1495595" cy="513938"/>
          </a:xfrm>
          <a:prstGeom prst="bentConnector3">
            <a:avLst>
              <a:gd name="adj1" fmla="val 32862"/>
            </a:avLst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8316416" y="967829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NO</a:t>
            </a:r>
            <a:endParaRPr lang="ko-KR" altLang="en-US" sz="1400" dirty="0"/>
          </a:p>
        </p:txBody>
      </p:sp>
      <p:cxnSp>
        <p:nvCxnSpPr>
          <p:cNvPr id="130" name="직선 화살표 연결선 129"/>
          <p:cNvCxnSpPr>
            <a:stCxn id="123" idx="2"/>
            <a:endCxn id="124" idx="0"/>
          </p:cNvCxnSpPr>
          <p:nvPr/>
        </p:nvCxnSpPr>
        <p:spPr>
          <a:xfrm>
            <a:off x="7731534" y="3331950"/>
            <a:ext cx="5335" cy="22723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24" idx="2"/>
            <a:endCxn id="125" idx="0"/>
          </p:cNvCxnSpPr>
          <p:nvPr/>
        </p:nvCxnSpPr>
        <p:spPr>
          <a:xfrm>
            <a:off x="7736869" y="4280889"/>
            <a:ext cx="363523" cy="25362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/>
          <p:cNvSpPr/>
          <p:nvPr/>
        </p:nvSpPr>
        <p:spPr>
          <a:xfrm>
            <a:off x="179512" y="699542"/>
            <a:ext cx="5534016" cy="4248472"/>
          </a:xfrm>
          <a:custGeom>
            <a:avLst/>
            <a:gdLst>
              <a:gd name="connsiteX0" fmla="*/ 0 w 5492453"/>
              <a:gd name="connsiteY0" fmla="*/ 0 h 4176464"/>
              <a:gd name="connsiteX1" fmla="*/ 5492453 w 5492453"/>
              <a:gd name="connsiteY1" fmla="*/ 0 h 4176464"/>
              <a:gd name="connsiteX2" fmla="*/ 5492453 w 5492453"/>
              <a:gd name="connsiteY2" fmla="*/ 4176464 h 4176464"/>
              <a:gd name="connsiteX3" fmla="*/ 0 w 5492453"/>
              <a:gd name="connsiteY3" fmla="*/ 4176464 h 4176464"/>
              <a:gd name="connsiteX4" fmla="*/ 0 w 5492453"/>
              <a:gd name="connsiteY4" fmla="*/ 0 h 4176464"/>
              <a:gd name="connsiteX0" fmla="*/ 0 w 5492453"/>
              <a:gd name="connsiteY0" fmla="*/ 0 h 4176464"/>
              <a:gd name="connsiteX1" fmla="*/ 4841289 w 5492453"/>
              <a:gd name="connsiteY1" fmla="*/ 464128 h 4176464"/>
              <a:gd name="connsiteX2" fmla="*/ 5492453 w 5492453"/>
              <a:gd name="connsiteY2" fmla="*/ 4176464 h 4176464"/>
              <a:gd name="connsiteX3" fmla="*/ 0 w 5492453"/>
              <a:gd name="connsiteY3" fmla="*/ 4176464 h 4176464"/>
              <a:gd name="connsiteX4" fmla="*/ 0 w 5492453"/>
              <a:gd name="connsiteY4" fmla="*/ 0 h 4176464"/>
              <a:gd name="connsiteX0" fmla="*/ 0 w 5534016"/>
              <a:gd name="connsiteY0" fmla="*/ 0 h 4176464"/>
              <a:gd name="connsiteX1" fmla="*/ 5534016 w 5534016"/>
              <a:gd name="connsiteY1" fmla="*/ 76200 h 4176464"/>
              <a:gd name="connsiteX2" fmla="*/ 5492453 w 5534016"/>
              <a:gd name="connsiteY2" fmla="*/ 4176464 h 4176464"/>
              <a:gd name="connsiteX3" fmla="*/ 0 w 5534016"/>
              <a:gd name="connsiteY3" fmla="*/ 4176464 h 4176464"/>
              <a:gd name="connsiteX4" fmla="*/ 0 w 5534016"/>
              <a:gd name="connsiteY4" fmla="*/ 0 h 4176464"/>
              <a:gd name="connsiteX0" fmla="*/ 0 w 5534016"/>
              <a:gd name="connsiteY0" fmla="*/ 0 h 4176464"/>
              <a:gd name="connsiteX1" fmla="*/ 5534016 w 5534016"/>
              <a:gd name="connsiteY1" fmla="*/ 76200 h 4176464"/>
              <a:gd name="connsiteX2" fmla="*/ 5492453 w 5534016"/>
              <a:gd name="connsiteY2" fmla="*/ 4176464 h 4176464"/>
              <a:gd name="connsiteX3" fmla="*/ 0 w 5534016"/>
              <a:gd name="connsiteY3" fmla="*/ 4176464 h 4176464"/>
              <a:gd name="connsiteX4" fmla="*/ 0 w 5534016"/>
              <a:gd name="connsiteY4" fmla="*/ 0 h 4176464"/>
              <a:gd name="connsiteX0" fmla="*/ 0 w 5534016"/>
              <a:gd name="connsiteY0" fmla="*/ 0 h 4176464"/>
              <a:gd name="connsiteX1" fmla="*/ 5534016 w 5534016"/>
              <a:gd name="connsiteY1" fmla="*/ 76200 h 4176464"/>
              <a:gd name="connsiteX2" fmla="*/ 5513235 w 5534016"/>
              <a:gd name="connsiteY2" fmla="*/ 1925101 h 4176464"/>
              <a:gd name="connsiteX3" fmla="*/ 0 w 5534016"/>
              <a:gd name="connsiteY3" fmla="*/ 4176464 h 4176464"/>
              <a:gd name="connsiteX4" fmla="*/ 0 w 5534016"/>
              <a:gd name="connsiteY4" fmla="*/ 0 h 4176464"/>
              <a:gd name="connsiteX0" fmla="*/ 0 w 5534016"/>
              <a:gd name="connsiteY0" fmla="*/ 0 h 4176464"/>
              <a:gd name="connsiteX1" fmla="*/ 5534016 w 5534016"/>
              <a:gd name="connsiteY1" fmla="*/ 27709 h 4176464"/>
              <a:gd name="connsiteX2" fmla="*/ 5513235 w 5534016"/>
              <a:gd name="connsiteY2" fmla="*/ 1925101 h 4176464"/>
              <a:gd name="connsiteX3" fmla="*/ 0 w 5534016"/>
              <a:gd name="connsiteY3" fmla="*/ 4176464 h 4176464"/>
              <a:gd name="connsiteX4" fmla="*/ 0 w 5534016"/>
              <a:gd name="connsiteY4" fmla="*/ 0 h 4176464"/>
              <a:gd name="connsiteX0" fmla="*/ 0 w 5534016"/>
              <a:gd name="connsiteY0" fmla="*/ 0 h 4176464"/>
              <a:gd name="connsiteX1" fmla="*/ 5534016 w 5534016"/>
              <a:gd name="connsiteY1" fmla="*/ 27709 h 4176464"/>
              <a:gd name="connsiteX2" fmla="*/ 5513235 w 5534016"/>
              <a:gd name="connsiteY2" fmla="*/ 1925101 h 4176464"/>
              <a:gd name="connsiteX3" fmla="*/ 2778433 w 5534016"/>
              <a:gd name="connsiteY3" fmla="*/ 3024595 h 4176464"/>
              <a:gd name="connsiteX4" fmla="*/ 0 w 5534016"/>
              <a:gd name="connsiteY4" fmla="*/ 4176464 h 4176464"/>
              <a:gd name="connsiteX5" fmla="*/ 0 w 5534016"/>
              <a:gd name="connsiteY5" fmla="*/ 0 h 4176464"/>
              <a:gd name="connsiteX0" fmla="*/ 0 w 5534016"/>
              <a:gd name="connsiteY0" fmla="*/ 0 h 4176464"/>
              <a:gd name="connsiteX1" fmla="*/ 5534016 w 5534016"/>
              <a:gd name="connsiteY1" fmla="*/ 27709 h 4176464"/>
              <a:gd name="connsiteX2" fmla="*/ 5513235 w 5534016"/>
              <a:gd name="connsiteY2" fmla="*/ 1925101 h 4176464"/>
              <a:gd name="connsiteX3" fmla="*/ 2549833 w 5534016"/>
              <a:gd name="connsiteY3" fmla="*/ 2844486 h 4176464"/>
              <a:gd name="connsiteX4" fmla="*/ 0 w 5534016"/>
              <a:gd name="connsiteY4" fmla="*/ 4176464 h 4176464"/>
              <a:gd name="connsiteX5" fmla="*/ 0 w 5534016"/>
              <a:gd name="connsiteY5" fmla="*/ 0 h 4176464"/>
              <a:gd name="connsiteX0" fmla="*/ 0 w 5534016"/>
              <a:gd name="connsiteY0" fmla="*/ 0 h 4176464"/>
              <a:gd name="connsiteX1" fmla="*/ 5534016 w 5534016"/>
              <a:gd name="connsiteY1" fmla="*/ 27709 h 4176464"/>
              <a:gd name="connsiteX2" fmla="*/ 5513235 w 5534016"/>
              <a:gd name="connsiteY2" fmla="*/ 1925101 h 4176464"/>
              <a:gd name="connsiteX3" fmla="*/ 2494415 w 5534016"/>
              <a:gd name="connsiteY3" fmla="*/ 1978577 h 4176464"/>
              <a:gd name="connsiteX4" fmla="*/ 0 w 5534016"/>
              <a:gd name="connsiteY4" fmla="*/ 4176464 h 4176464"/>
              <a:gd name="connsiteX5" fmla="*/ 0 w 5534016"/>
              <a:gd name="connsiteY5" fmla="*/ 0 h 4176464"/>
              <a:gd name="connsiteX0" fmla="*/ 0 w 5534016"/>
              <a:gd name="connsiteY0" fmla="*/ 0 h 4176464"/>
              <a:gd name="connsiteX1" fmla="*/ 5534016 w 5534016"/>
              <a:gd name="connsiteY1" fmla="*/ 27709 h 4176464"/>
              <a:gd name="connsiteX2" fmla="*/ 5513235 w 5534016"/>
              <a:gd name="connsiteY2" fmla="*/ 1925101 h 4176464"/>
              <a:gd name="connsiteX3" fmla="*/ 2494415 w 5534016"/>
              <a:gd name="connsiteY3" fmla="*/ 1978577 h 4176464"/>
              <a:gd name="connsiteX4" fmla="*/ 1455324 w 5534016"/>
              <a:gd name="connsiteY4" fmla="*/ 2906832 h 4176464"/>
              <a:gd name="connsiteX5" fmla="*/ 0 w 5534016"/>
              <a:gd name="connsiteY5" fmla="*/ 4176464 h 4176464"/>
              <a:gd name="connsiteX6" fmla="*/ 0 w 5534016"/>
              <a:gd name="connsiteY6" fmla="*/ 0 h 4176464"/>
              <a:gd name="connsiteX0" fmla="*/ 0 w 5534016"/>
              <a:gd name="connsiteY0" fmla="*/ 0 h 4176464"/>
              <a:gd name="connsiteX1" fmla="*/ 5534016 w 5534016"/>
              <a:gd name="connsiteY1" fmla="*/ 27709 h 4176464"/>
              <a:gd name="connsiteX2" fmla="*/ 5513235 w 5534016"/>
              <a:gd name="connsiteY2" fmla="*/ 1925101 h 4176464"/>
              <a:gd name="connsiteX3" fmla="*/ 2494415 w 5534016"/>
              <a:gd name="connsiteY3" fmla="*/ 1978577 h 4176464"/>
              <a:gd name="connsiteX4" fmla="*/ 2508270 w 5534016"/>
              <a:gd name="connsiteY4" fmla="*/ 4174523 h 4176464"/>
              <a:gd name="connsiteX5" fmla="*/ 0 w 5534016"/>
              <a:gd name="connsiteY5" fmla="*/ 4176464 h 4176464"/>
              <a:gd name="connsiteX6" fmla="*/ 0 w 5534016"/>
              <a:gd name="connsiteY6" fmla="*/ 0 h 4176464"/>
              <a:gd name="connsiteX0" fmla="*/ 0 w 5534016"/>
              <a:gd name="connsiteY0" fmla="*/ 0 h 4176464"/>
              <a:gd name="connsiteX1" fmla="*/ 5534016 w 5534016"/>
              <a:gd name="connsiteY1" fmla="*/ 27709 h 4176464"/>
              <a:gd name="connsiteX2" fmla="*/ 5513235 w 5534016"/>
              <a:gd name="connsiteY2" fmla="*/ 1925101 h 4176464"/>
              <a:gd name="connsiteX3" fmla="*/ 2556760 w 5534016"/>
              <a:gd name="connsiteY3" fmla="*/ 1874668 h 4176464"/>
              <a:gd name="connsiteX4" fmla="*/ 2508270 w 5534016"/>
              <a:gd name="connsiteY4" fmla="*/ 4174523 h 4176464"/>
              <a:gd name="connsiteX5" fmla="*/ 0 w 5534016"/>
              <a:gd name="connsiteY5" fmla="*/ 4176464 h 4176464"/>
              <a:gd name="connsiteX6" fmla="*/ 0 w 5534016"/>
              <a:gd name="connsiteY6" fmla="*/ 0 h 4176464"/>
              <a:gd name="connsiteX0" fmla="*/ 0 w 5534016"/>
              <a:gd name="connsiteY0" fmla="*/ 0 h 4176464"/>
              <a:gd name="connsiteX1" fmla="*/ 5534016 w 5534016"/>
              <a:gd name="connsiteY1" fmla="*/ 27709 h 4176464"/>
              <a:gd name="connsiteX2" fmla="*/ 5513235 w 5534016"/>
              <a:gd name="connsiteY2" fmla="*/ 1925101 h 4176464"/>
              <a:gd name="connsiteX3" fmla="*/ 2556760 w 5534016"/>
              <a:gd name="connsiteY3" fmla="*/ 1874668 h 4176464"/>
              <a:gd name="connsiteX4" fmla="*/ 2535979 w 5534016"/>
              <a:gd name="connsiteY4" fmla="*/ 4160668 h 4176464"/>
              <a:gd name="connsiteX5" fmla="*/ 0 w 5534016"/>
              <a:gd name="connsiteY5" fmla="*/ 4176464 h 4176464"/>
              <a:gd name="connsiteX6" fmla="*/ 0 w 5534016"/>
              <a:gd name="connsiteY6" fmla="*/ 0 h 4176464"/>
              <a:gd name="connsiteX0" fmla="*/ 0 w 5534016"/>
              <a:gd name="connsiteY0" fmla="*/ 0 h 4176464"/>
              <a:gd name="connsiteX1" fmla="*/ 5534016 w 5534016"/>
              <a:gd name="connsiteY1" fmla="*/ 27709 h 4176464"/>
              <a:gd name="connsiteX2" fmla="*/ 5513235 w 5534016"/>
              <a:gd name="connsiteY2" fmla="*/ 1925101 h 4176464"/>
              <a:gd name="connsiteX3" fmla="*/ 2529051 w 5534016"/>
              <a:gd name="connsiteY3" fmla="*/ 1902377 h 4176464"/>
              <a:gd name="connsiteX4" fmla="*/ 2535979 w 5534016"/>
              <a:gd name="connsiteY4" fmla="*/ 4160668 h 4176464"/>
              <a:gd name="connsiteX5" fmla="*/ 0 w 5534016"/>
              <a:gd name="connsiteY5" fmla="*/ 4176464 h 4176464"/>
              <a:gd name="connsiteX6" fmla="*/ 0 w 5534016"/>
              <a:gd name="connsiteY6" fmla="*/ 0 h 417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34016" h="4176464">
                <a:moveTo>
                  <a:pt x="0" y="0"/>
                </a:moveTo>
                <a:lnTo>
                  <a:pt x="5534016" y="27709"/>
                </a:lnTo>
                <a:lnTo>
                  <a:pt x="5513235" y="1925101"/>
                </a:lnTo>
                <a:lnTo>
                  <a:pt x="2529051" y="1902377"/>
                </a:lnTo>
                <a:cubicBezTo>
                  <a:pt x="2533669" y="2634359"/>
                  <a:pt x="2531361" y="3428686"/>
                  <a:pt x="2535979" y="4160668"/>
                </a:cubicBezTo>
                <a:lnTo>
                  <a:pt x="0" y="4176464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TextBox 139"/>
          <p:cNvSpPr txBox="1"/>
          <p:nvPr/>
        </p:nvSpPr>
        <p:spPr>
          <a:xfrm>
            <a:off x="145551" y="534451"/>
            <a:ext cx="113989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 err="1" smtClean="0"/>
              <a:t>초기작업</a:t>
            </a:r>
            <a:endParaRPr lang="ko-KR" altLang="en-US" dirty="0"/>
          </a:p>
        </p:txBody>
      </p:sp>
      <p:cxnSp>
        <p:nvCxnSpPr>
          <p:cNvPr id="141" name="직선 화살표 연결선 140"/>
          <p:cNvCxnSpPr>
            <a:stCxn id="73" idx="2"/>
            <a:endCxn id="60" idx="0"/>
          </p:cNvCxnSpPr>
          <p:nvPr/>
        </p:nvCxnSpPr>
        <p:spPr>
          <a:xfrm>
            <a:off x="4167208" y="3420773"/>
            <a:ext cx="0" cy="14657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직선 화살표 연결선 39"/>
          <p:cNvCxnSpPr/>
          <p:nvPr/>
        </p:nvCxnSpPr>
        <p:spPr>
          <a:xfrm rot="10800000" flipV="1">
            <a:off x="4441613" y="3423331"/>
            <a:ext cx="3289921" cy="899717"/>
          </a:xfrm>
          <a:prstGeom prst="bentConnector3">
            <a:avLst>
              <a:gd name="adj1" fmla="val 35050"/>
            </a:avLst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60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RR (Round-Robin)</a:t>
            </a:r>
            <a:endParaRPr lang="en-US" altLang="ko-K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알고리즘 순서도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265675" y="823455"/>
            <a:ext cx="2952328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/>
              <a:t>초기작업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+ Quantum Time </a:t>
            </a:r>
            <a:r>
              <a:rPr lang="ko-KR" altLang="en-US" sz="2400" dirty="0" smtClean="0"/>
              <a:t>입력</a:t>
            </a:r>
            <a:endParaRPr lang="ko-KR" altLang="en-US" sz="2400" dirty="0"/>
          </a:p>
        </p:txBody>
      </p:sp>
      <p:sp>
        <p:nvSpPr>
          <p:cNvPr id="5" name="순서도: 판단 4"/>
          <p:cNvSpPr/>
          <p:nvPr/>
        </p:nvSpPr>
        <p:spPr>
          <a:xfrm>
            <a:off x="728630" y="3488353"/>
            <a:ext cx="2074604" cy="655966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Processor</a:t>
            </a:r>
            <a:r>
              <a:rPr lang="ko-KR" altLang="en-US" sz="1200" dirty="0" smtClean="0">
                <a:solidFill>
                  <a:schemeClr val="tx1"/>
                </a:solidFill>
              </a:rPr>
              <a:t>가 비었는가</a:t>
            </a:r>
            <a:r>
              <a:rPr lang="en-US" altLang="ko-KR" sz="1200" dirty="0" smtClean="0">
                <a:solidFill>
                  <a:schemeClr val="tx1"/>
                </a:solidFill>
              </a:rPr>
              <a:t>?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3528" y="1930241"/>
            <a:ext cx="2825808" cy="6395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Origin.Que</a:t>
            </a:r>
            <a:r>
              <a:rPr lang="en-US" altLang="ko-KR" sz="1200" dirty="0" smtClean="0">
                <a:solidFill>
                  <a:schemeClr val="tx1"/>
                </a:solidFill>
              </a:rPr>
              <a:t> -&gt;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Memory.Que</a:t>
            </a:r>
            <a:r>
              <a:rPr lang="ko-KR" altLang="en-US" sz="1200" dirty="0" smtClean="0">
                <a:solidFill>
                  <a:schemeClr val="tx1"/>
                </a:solidFill>
              </a:rPr>
              <a:t>로 </a:t>
            </a:r>
            <a:r>
              <a:rPr lang="en-US" altLang="ko-KR" sz="1200" dirty="0" smtClean="0">
                <a:solidFill>
                  <a:schemeClr val="tx1"/>
                </a:solidFill>
              </a:rPr>
              <a:t>PUSH</a:t>
            </a: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입력한 프로세스들을 입력 시간 순으로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정렬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49706" y="4442049"/>
            <a:ext cx="2232451" cy="576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Memory.Que</a:t>
            </a:r>
            <a:r>
              <a:rPr lang="ko-KR" altLang="en-US" sz="1200" dirty="0" smtClean="0">
                <a:solidFill>
                  <a:schemeClr val="tx1"/>
                </a:solidFill>
              </a:rPr>
              <a:t>에 대기하고 있는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Process</a:t>
            </a:r>
            <a:r>
              <a:rPr lang="ko-KR" altLang="en-US" sz="1200" dirty="0" smtClean="0">
                <a:solidFill>
                  <a:schemeClr val="tx1"/>
                </a:solidFill>
              </a:rPr>
              <a:t>를 </a:t>
            </a:r>
            <a:r>
              <a:rPr lang="en-US" altLang="ko-KR" sz="1200" dirty="0" smtClean="0">
                <a:solidFill>
                  <a:schemeClr val="tx1"/>
                </a:solidFill>
              </a:rPr>
              <a:t>Processor</a:t>
            </a:r>
            <a:r>
              <a:rPr lang="ko-KR" altLang="en-US" sz="1200" dirty="0" smtClean="0">
                <a:solidFill>
                  <a:schemeClr val="tx1"/>
                </a:solidFill>
              </a:rPr>
              <a:t>에 등록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076056" y="2692954"/>
            <a:ext cx="2467438" cy="5530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프로세스의 남은 시간을 </a:t>
            </a:r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r>
              <a:rPr lang="ko-KR" altLang="en-US" sz="1200" dirty="0" smtClean="0">
                <a:solidFill>
                  <a:schemeClr val="tx1"/>
                </a:solidFill>
              </a:rPr>
              <a:t>초 빼고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현재 수행 시간을 </a:t>
            </a:r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r>
              <a:rPr lang="ko-KR" altLang="en-US" sz="1200" dirty="0" smtClean="0">
                <a:solidFill>
                  <a:schemeClr val="tx1"/>
                </a:solidFill>
              </a:rPr>
              <a:t>초 가산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Count</a:t>
            </a:r>
            <a:r>
              <a:rPr lang="ko-KR" altLang="en-US" sz="1200" dirty="0" smtClean="0">
                <a:solidFill>
                  <a:schemeClr val="tx1"/>
                </a:solidFill>
              </a:rPr>
              <a:t>값을 </a:t>
            </a:r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r>
              <a:rPr lang="ko-KR" altLang="en-US" sz="1200" dirty="0" smtClean="0">
                <a:solidFill>
                  <a:schemeClr val="tx1"/>
                </a:solidFill>
              </a:rPr>
              <a:t>증가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361497" y="3337348"/>
            <a:ext cx="2640399" cy="5530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각각 구해야 할 값들을 계산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구한 값들을 가진 프로세스를 </a:t>
            </a:r>
            <a:r>
              <a:rPr lang="en-US" altLang="ko-KR" sz="800" dirty="0" err="1" smtClean="0">
                <a:solidFill>
                  <a:schemeClr val="tx1"/>
                </a:solidFill>
              </a:rPr>
              <a:t>Origin.Queue</a:t>
            </a:r>
            <a:r>
              <a:rPr lang="ko-KR" altLang="en-US" sz="800" dirty="0" smtClean="0">
                <a:solidFill>
                  <a:schemeClr val="tx1"/>
                </a:solidFill>
              </a:rPr>
              <a:t>에 </a:t>
            </a:r>
            <a:r>
              <a:rPr lang="en-US" altLang="ko-KR" sz="800" dirty="0" smtClean="0">
                <a:solidFill>
                  <a:schemeClr val="tx1"/>
                </a:solidFill>
              </a:rPr>
              <a:t>Push</a:t>
            </a: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프로세서를 비워준다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" name="순서도: 문서 9"/>
          <p:cNvSpPr/>
          <p:nvPr/>
        </p:nvSpPr>
        <p:spPr>
          <a:xfrm>
            <a:off x="6759424" y="3969968"/>
            <a:ext cx="1944216" cy="772797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계산된 프로세스의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WT, TT, NTT, AT, BT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출력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939444" y="4767994"/>
            <a:ext cx="1584176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End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>
            <a:stCxn id="4" idx="2"/>
            <a:endCxn id="6" idx="0"/>
          </p:cNvCxnSpPr>
          <p:nvPr/>
        </p:nvCxnSpPr>
        <p:spPr>
          <a:xfrm flipH="1">
            <a:off x="1736432" y="1654452"/>
            <a:ext cx="5407" cy="27578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39"/>
          <p:cNvCxnSpPr>
            <a:stCxn id="70" idx="2"/>
          </p:cNvCxnSpPr>
          <p:nvPr/>
        </p:nvCxnSpPr>
        <p:spPr>
          <a:xfrm rot="5400000">
            <a:off x="6850239" y="1811659"/>
            <a:ext cx="907313" cy="855277"/>
          </a:xfrm>
          <a:prstGeom prst="bentConnector3">
            <a:avLst>
              <a:gd name="adj1" fmla="val 50000"/>
            </a:avLst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육각형 16"/>
          <p:cNvSpPr/>
          <p:nvPr/>
        </p:nvSpPr>
        <p:spPr>
          <a:xfrm>
            <a:off x="859161" y="2765378"/>
            <a:ext cx="1754542" cy="551268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Count</a:t>
            </a:r>
            <a:r>
              <a:rPr lang="ko-KR" altLang="en-US" sz="1400" dirty="0" smtClean="0">
                <a:solidFill>
                  <a:schemeClr val="tx1"/>
                </a:solidFill>
              </a:rPr>
              <a:t>값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선언 및 초기화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>
            <a:stCxn id="6" idx="2"/>
          </p:cNvCxnSpPr>
          <p:nvPr/>
        </p:nvCxnSpPr>
        <p:spPr>
          <a:xfrm>
            <a:off x="1736432" y="2569743"/>
            <a:ext cx="0" cy="20911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endCxn id="5" idx="0"/>
          </p:cNvCxnSpPr>
          <p:nvPr/>
        </p:nvCxnSpPr>
        <p:spPr>
          <a:xfrm flipH="1">
            <a:off x="1765932" y="3307606"/>
            <a:ext cx="1934" cy="18074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135426" y="4260319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YES</a:t>
            </a:r>
            <a:endParaRPr lang="ko-KR" altLang="en-US" sz="1400" dirty="0"/>
          </a:p>
        </p:txBody>
      </p:sp>
      <p:cxnSp>
        <p:nvCxnSpPr>
          <p:cNvPr id="41" name="직선 화살표 연결선 39"/>
          <p:cNvCxnSpPr>
            <a:stCxn id="7" idx="1"/>
            <a:endCxn id="5" idx="1"/>
          </p:cNvCxnSpPr>
          <p:nvPr/>
        </p:nvCxnSpPr>
        <p:spPr>
          <a:xfrm rot="10800000" flipH="1">
            <a:off x="649706" y="3816337"/>
            <a:ext cx="78924" cy="913745"/>
          </a:xfrm>
          <a:prstGeom prst="bentConnector3">
            <a:avLst>
              <a:gd name="adj1" fmla="val -289646"/>
            </a:avLst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순서도: 판단 46"/>
          <p:cNvSpPr/>
          <p:nvPr/>
        </p:nvSpPr>
        <p:spPr>
          <a:xfrm>
            <a:off x="3851920" y="1015331"/>
            <a:ext cx="2220369" cy="611363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Count == Quantum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48" name="직선 화살표 연결선 39"/>
          <p:cNvCxnSpPr>
            <a:stCxn id="5" idx="3"/>
            <a:endCxn id="47" idx="1"/>
          </p:cNvCxnSpPr>
          <p:nvPr/>
        </p:nvCxnSpPr>
        <p:spPr>
          <a:xfrm flipV="1">
            <a:off x="2803234" y="1321013"/>
            <a:ext cx="1048686" cy="2495323"/>
          </a:xfrm>
          <a:prstGeom prst="bentConnector3">
            <a:avLst>
              <a:gd name="adj1" fmla="val 50000"/>
            </a:avLst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641939" y="3563032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NO</a:t>
            </a:r>
            <a:endParaRPr lang="ko-KR" altLang="en-US" sz="1400" dirty="0"/>
          </a:p>
        </p:txBody>
      </p:sp>
      <p:sp>
        <p:nvSpPr>
          <p:cNvPr id="53" name="직사각형 52"/>
          <p:cNvSpPr/>
          <p:nvPr/>
        </p:nvSpPr>
        <p:spPr>
          <a:xfrm>
            <a:off x="3659145" y="1871241"/>
            <a:ext cx="2921657" cy="6353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중간에 계산한 </a:t>
            </a:r>
            <a:r>
              <a:rPr lang="en-US" altLang="ko-KR" sz="1000" dirty="0" smtClean="0">
                <a:solidFill>
                  <a:schemeClr val="tx1"/>
                </a:solidFill>
              </a:rPr>
              <a:t>Process</a:t>
            </a:r>
            <a:r>
              <a:rPr lang="ko-KR" altLang="en-US" sz="1000" dirty="0" smtClean="0">
                <a:solidFill>
                  <a:schemeClr val="tx1"/>
                </a:solidFill>
              </a:rPr>
              <a:t>를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Memory.Que</a:t>
            </a:r>
            <a:r>
              <a:rPr lang="ko-KR" altLang="en-US" sz="1000" dirty="0" smtClean="0">
                <a:solidFill>
                  <a:schemeClr val="tx1"/>
                </a:solidFill>
              </a:rPr>
              <a:t>로 </a:t>
            </a:r>
            <a:r>
              <a:rPr lang="en-US" altLang="ko-KR" sz="1000" dirty="0" smtClean="0">
                <a:solidFill>
                  <a:schemeClr val="tx1"/>
                </a:solidFill>
              </a:rPr>
              <a:t>Push</a:t>
            </a:r>
          </a:p>
          <a:p>
            <a:pPr algn="ctr"/>
            <a:r>
              <a:rPr lang="en-US" altLang="ko-KR" sz="1000" dirty="0" err="1" smtClean="0">
                <a:solidFill>
                  <a:schemeClr val="tx1"/>
                </a:solidFill>
              </a:rPr>
              <a:t>Procssor</a:t>
            </a:r>
            <a:r>
              <a:rPr lang="ko-KR" altLang="en-US" sz="1000" dirty="0" smtClean="0">
                <a:solidFill>
                  <a:schemeClr val="tx1"/>
                </a:solidFill>
              </a:rPr>
              <a:t>를 비워준다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Count</a:t>
            </a:r>
            <a:r>
              <a:rPr lang="ko-KR" altLang="en-US" sz="1000" dirty="0" smtClean="0">
                <a:solidFill>
                  <a:schemeClr val="tx1"/>
                </a:solidFill>
              </a:rPr>
              <a:t>값을 </a:t>
            </a:r>
            <a:r>
              <a:rPr lang="en-US" altLang="ko-KR" sz="1000" dirty="0" smtClean="0">
                <a:solidFill>
                  <a:schemeClr val="tx1"/>
                </a:solidFill>
              </a:rPr>
              <a:t>0</a:t>
            </a:r>
            <a:r>
              <a:rPr lang="ko-KR" altLang="en-US" sz="1000" dirty="0" smtClean="0">
                <a:solidFill>
                  <a:schemeClr val="tx1"/>
                </a:solidFill>
              </a:rPr>
              <a:t>으로 초기화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Process</a:t>
            </a:r>
            <a:r>
              <a:rPr lang="ko-KR" altLang="en-US" sz="1000" dirty="0" smtClean="0">
                <a:solidFill>
                  <a:schemeClr val="tx1"/>
                </a:solidFill>
              </a:rPr>
              <a:t>의 현재 수행 시간을 </a:t>
            </a:r>
            <a:r>
              <a:rPr lang="en-US" altLang="ko-KR" sz="1000" dirty="0" smtClean="0">
                <a:solidFill>
                  <a:schemeClr val="tx1"/>
                </a:solidFill>
              </a:rPr>
              <a:t>0</a:t>
            </a:r>
            <a:r>
              <a:rPr lang="ko-KR" altLang="en-US" sz="1000" dirty="0" smtClean="0">
                <a:solidFill>
                  <a:schemeClr val="tx1"/>
                </a:solidFill>
              </a:rPr>
              <a:t>으로 초기화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54" name="직선 화살표 연결선 53"/>
          <p:cNvCxnSpPr>
            <a:stCxn id="47" idx="2"/>
            <a:endCxn id="53" idx="0"/>
          </p:cNvCxnSpPr>
          <p:nvPr/>
        </p:nvCxnSpPr>
        <p:spPr>
          <a:xfrm>
            <a:off x="4962105" y="1626694"/>
            <a:ext cx="157869" cy="24454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39"/>
          <p:cNvCxnSpPr>
            <a:endCxn id="7" idx="3"/>
          </p:cNvCxnSpPr>
          <p:nvPr/>
        </p:nvCxnSpPr>
        <p:spPr>
          <a:xfrm rot="5400000">
            <a:off x="2289009" y="3099714"/>
            <a:ext cx="2223516" cy="1037219"/>
          </a:xfrm>
          <a:prstGeom prst="bentConnector2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5076056" y="1563638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YES</a:t>
            </a:r>
            <a:endParaRPr lang="ko-KR" altLang="en-US" sz="1400" dirty="0"/>
          </a:p>
        </p:txBody>
      </p:sp>
      <p:sp>
        <p:nvSpPr>
          <p:cNvPr id="70" name="순서도: 판단 69"/>
          <p:cNvSpPr/>
          <p:nvPr/>
        </p:nvSpPr>
        <p:spPr>
          <a:xfrm>
            <a:off x="6638736" y="856383"/>
            <a:ext cx="2185594" cy="929258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Process</a:t>
            </a:r>
            <a:r>
              <a:rPr lang="ko-KR" altLang="en-US" sz="1200" dirty="0" smtClean="0">
                <a:solidFill>
                  <a:schemeClr val="tx1"/>
                </a:solidFill>
              </a:rPr>
              <a:t>의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남은 시간이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0</a:t>
            </a:r>
            <a:r>
              <a:rPr lang="ko-KR" altLang="en-US" sz="1200" dirty="0" smtClean="0">
                <a:solidFill>
                  <a:schemeClr val="tx1"/>
                </a:solidFill>
              </a:rPr>
              <a:t>보다 큰가</a:t>
            </a:r>
            <a:r>
              <a:rPr lang="en-US" altLang="ko-KR" sz="1200" dirty="0" smtClean="0">
                <a:solidFill>
                  <a:schemeClr val="tx1"/>
                </a:solidFill>
              </a:rPr>
              <a:t>?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71" name="직선 화살표 연결선 70"/>
          <p:cNvCxnSpPr>
            <a:stCxn id="47" idx="3"/>
            <a:endCxn id="70" idx="1"/>
          </p:cNvCxnSpPr>
          <p:nvPr/>
        </p:nvCxnSpPr>
        <p:spPr>
          <a:xfrm flipV="1">
            <a:off x="6072289" y="1321012"/>
            <a:ext cx="566447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5946450" y="1026742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NO</a:t>
            </a:r>
            <a:endParaRPr lang="ko-KR" altLang="en-US" sz="1400" dirty="0"/>
          </a:p>
        </p:txBody>
      </p:sp>
      <p:sp>
        <p:nvSpPr>
          <p:cNvPr id="83" name="TextBox 82"/>
          <p:cNvSpPr txBox="1"/>
          <p:nvPr/>
        </p:nvSpPr>
        <p:spPr>
          <a:xfrm>
            <a:off x="7225969" y="1979508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NO</a:t>
            </a:r>
            <a:endParaRPr lang="ko-KR" altLang="en-US" sz="1400" dirty="0"/>
          </a:p>
        </p:txBody>
      </p:sp>
      <p:cxnSp>
        <p:nvCxnSpPr>
          <p:cNvPr id="85" name="직선 화살표 연결선 39"/>
          <p:cNvCxnSpPr>
            <a:stCxn id="70" idx="3"/>
          </p:cNvCxnSpPr>
          <p:nvPr/>
        </p:nvCxnSpPr>
        <p:spPr>
          <a:xfrm flipH="1">
            <a:off x="7996331" y="1321012"/>
            <a:ext cx="827999" cy="1991107"/>
          </a:xfrm>
          <a:prstGeom prst="bentConnector4">
            <a:avLst>
              <a:gd name="adj1" fmla="val -27609"/>
              <a:gd name="adj2" fmla="val 61668"/>
            </a:avLst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8449168" y="2254224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YES</a:t>
            </a:r>
            <a:endParaRPr lang="ko-KR" altLang="en-US" sz="1400" dirty="0"/>
          </a:p>
        </p:txBody>
      </p:sp>
      <p:cxnSp>
        <p:nvCxnSpPr>
          <p:cNvPr id="90" name="직선 화살표 연결선 39"/>
          <p:cNvCxnSpPr/>
          <p:nvPr/>
        </p:nvCxnSpPr>
        <p:spPr>
          <a:xfrm>
            <a:off x="6355512" y="3840640"/>
            <a:ext cx="403911" cy="387490"/>
          </a:xfrm>
          <a:prstGeom prst="bentConnector3">
            <a:avLst>
              <a:gd name="adj1" fmla="val -170531"/>
            </a:avLst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39"/>
          <p:cNvCxnSpPr>
            <a:stCxn id="10" idx="1"/>
            <a:endCxn id="11" idx="1"/>
          </p:cNvCxnSpPr>
          <p:nvPr/>
        </p:nvCxnSpPr>
        <p:spPr>
          <a:xfrm rot="10800000" flipH="1" flipV="1">
            <a:off x="6759424" y="4356366"/>
            <a:ext cx="180020" cy="591647"/>
          </a:xfrm>
          <a:prstGeom prst="bentConnector3">
            <a:avLst>
              <a:gd name="adj1" fmla="val -126986"/>
            </a:avLst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39"/>
          <p:cNvCxnSpPr/>
          <p:nvPr/>
        </p:nvCxnSpPr>
        <p:spPr>
          <a:xfrm rot="10800000" flipV="1">
            <a:off x="2882157" y="3840639"/>
            <a:ext cx="3190133" cy="1075833"/>
          </a:xfrm>
          <a:prstGeom prst="bentConnector3">
            <a:avLst>
              <a:gd name="adj1" fmla="val 50000"/>
            </a:avLst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직선 화살표 연결선 39"/>
          <p:cNvCxnSpPr>
            <a:stCxn id="8" idx="1"/>
          </p:cNvCxnSpPr>
          <p:nvPr/>
        </p:nvCxnSpPr>
        <p:spPr>
          <a:xfrm rot="10800000" flipV="1">
            <a:off x="2296934" y="2969500"/>
            <a:ext cx="2779122" cy="1009612"/>
          </a:xfrm>
          <a:prstGeom prst="bentConnector3">
            <a:avLst>
              <a:gd name="adj1" fmla="val 50000"/>
            </a:avLst>
          </a:prstGeom>
          <a:ln w="2222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>
            <a:stCxn id="5" idx="2"/>
            <a:endCxn id="7" idx="0"/>
          </p:cNvCxnSpPr>
          <p:nvPr/>
        </p:nvCxnSpPr>
        <p:spPr>
          <a:xfrm>
            <a:off x="1765932" y="4144319"/>
            <a:ext cx="0" cy="29773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286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SPN(Shortest-Process-Next)</a:t>
            </a:r>
            <a:endParaRPr lang="en-US" altLang="ko-K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알고리즘 순서도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476292" y="967829"/>
            <a:ext cx="208823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smtClean="0"/>
              <a:t>초기작업</a:t>
            </a:r>
            <a:endParaRPr lang="ko-KR" altLang="en-US" sz="2400" dirty="0"/>
          </a:p>
        </p:txBody>
      </p:sp>
      <p:cxnSp>
        <p:nvCxnSpPr>
          <p:cNvPr id="5" name="직선 화살표 연결선 4"/>
          <p:cNvCxnSpPr>
            <a:stCxn id="4" idx="2"/>
            <a:endCxn id="7" idx="0"/>
          </p:cNvCxnSpPr>
          <p:nvPr/>
        </p:nvCxnSpPr>
        <p:spPr>
          <a:xfrm>
            <a:off x="1520408" y="1429494"/>
            <a:ext cx="0" cy="19501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순서도: 판단 5"/>
          <p:cNvSpPr/>
          <p:nvPr/>
        </p:nvSpPr>
        <p:spPr>
          <a:xfrm>
            <a:off x="489920" y="2472976"/>
            <a:ext cx="2060976" cy="858974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Processor</a:t>
            </a:r>
            <a:r>
              <a:rPr lang="ko-KR" altLang="en-US" sz="1200" dirty="0" smtClean="0">
                <a:solidFill>
                  <a:schemeClr val="tx1"/>
                </a:solidFill>
              </a:rPr>
              <a:t>가 비었는가</a:t>
            </a:r>
            <a:r>
              <a:rPr lang="en-US" altLang="ko-KR" sz="1200" dirty="0" smtClean="0">
                <a:solidFill>
                  <a:schemeClr val="tx1"/>
                </a:solidFill>
              </a:rPr>
              <a:t>?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7504" y="1624512"/>
            <a:ext cx="2825808" cy="5652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err="1" smtClean="0">
                <a:solidFill>
                  <a:schemeClr val="tx1"/>
                </a:solidFill>
              </a:rPr>
              <a:t>Origin.Que</a:t>
            </a:r>
            <a:r>
              <a:rPr lang="en-US" altLang="ko-KR" sz="1050" dirty="0" smtClean="0">
                <a:solidFill>
                  <a:schemeClr val="tx1"/>
                </a:solidFill>
              </a:rPr>
              <a:t> -&gt;</a:t>
            </a:r>
            <a:r>
              <a:rPr lang="en-US" altLang="ko-KR" sz="1050" dirty="0" err="1" smtClean="0">
                <a:solidFill>
                  <a:schemeClr val="tx1"/>
                </a:solidFill>
              </a:rPr>
              <a:t>Memory.Que</a:t>
            </a:r>
            <a:r>
              <a:rPr lang="ko-KR" altLang="en-US" sz="1050" dirty="0" smtClean="0">
                <a:solidFill>
                  <a:schemeClr val="tx1"/>
                </a:solidFill>
              </a:rPr>
              <a:t>로 </a:t>
            </a:r>
            <a:r>
              <a:rPr lang="en-US" altLang="ko-KR" sz="1050" dirty="0" smtClean="0">
                <a:solidFill>
                  <a:schemeClr val="tx1"/>
                </a:solidFill>
              </a:rPr>
              <a:t>PUSH</a:t>
            </a:r>
          </a:p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입력한 </a:t>
            </a:r>
            <a:r>
              <a:rPr lang="en-US" altLang="ko-KR" sz="1050" dirty="0" smtClean="0">
                <a:solidFill>
                  <a:schemeClr val="tx1"/>
                </a:solidFill>
              </a:rPr>
              <a:t>Process</a:t>
            </a:r>
            <a:r>
              <a:rPr lang="ko-KR" altLang="en-US" sz="1050" dirty="0" smtClean="0">
                <a:solidFill>
                  <a:schemeClr val="tx1"/>
                </a:solidFill>
              </a:rPr>
              <a:t>들을 </a:t>
            </a:r>
            <a:r>
              <a:rPr lang="ko-KR" altLang="en-US" sz="1050" b="1" i="1" dirty="0" smtClean="0">
                <a:solidFill>
                  <a:schemeClr val="tx1"/>
                </a:solidFill>
              </a:rPr>
              <a:t>실행 시간 순</a:t>
            </a:r>
            <a:r>
              <a:rPr lang="ko-KR" altLang="en-US" sz="1050" dirty="0" smtClean="0">
                <a:solidFill>
                  <a:schemeClr val="tx1"/>
                </a:solidFill>
              </a:rPr>
              <a:t>으로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오름차순 정렬</a:t>
            </a:r>
            <a:r>
              <a:rPr lang="en-US" altLang="ko-KR" sz="1050" dirty="0" smtClean="0">
                <a:solidFill>
                  <a:schemeClr val="tx1"/>
                </a:solidFill>
              </a:rPr>
              <a:t> 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4182" y="3602308"/>
            <a:ext cx="2232451" cy="576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Memory.Que</a:t>
            </a:r>
            <a:r>
              <a:rPr lang="ko-KR" altLang="en-US" sz="1200" dirty="0" smtClean="0">
                <a:solidFill>
                  <a:schemeClr val="tx1"/>
                </a:solidFill>
              </a:rPr>
              <a:t>에 대기하고 있는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Process</a:t>
            </a:r>
            <a:r>
              <a:rPr lang="ko-KR" altLang="en-US" sz="1200" dirty="0" smtClean="0">
                <a:solidFill>
                  <a:schemeClr val="tx1"/>
                </a:solidFill>
              </a:rPr>
              <a:t>를 </a:t>
            </a:r>
            <a:r>
              <a:rPr lang="en-US" altLang="ko-KR" sz="1200" dirty="0" smtClean="0">
                <a:solidFill>
                  <a:schemeClr val="tx1"/>
                </a:solidFill>
              </a:rPr>
              <a:t>Processor</a:t>
            </a:r>
            <a:r>
              <a:rPr lang="ko-KR" altLang="en-US" sz="1200" dirty="0" smtClean="0">
                <a:solidFill>
                  <a:schemeClr val="tx1"/>
                </a:solidFill>
              </a:rPr>
              <a:t>에 등록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순서도: 판단 8"/>
          <p:cNvSpPr/>
          <p:nvPr/>
        </p:nvSpPr>
        <p:spPr>
          <a:xfrm>
            <a:off x="3355896" y="1429494"/>
            <a:ext cx="2185594" cy="929258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Process</a:t>
            </a:r>
            <a:r>
              <a:rPr lang="ko-KR" altLang="en-US" sz="1200" dirty="0" smtClean="0">
                <a:solidFill>
                  <a:schemeClr val="tx1"/>
                </a:solidFill>
              </a:rPr>
              <a:t>의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남은 시간이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0</a:t>
            </a:r>
            <a:r>
              <a:rPr lang="ko-KR" altLang="en-US" sz="1200" dirty="0" smtClean="0">
                <a:solidFill>
                  <a:schemeClr val="tx1"/>
                </a:solidFill>
              </a:rPr>
              <a:t>보다 큰가</a:t>
            </a:r>
            <a:r>
              <a:rPr lang="en-US" altLang="ko-KR" sz="1200" dirty="0" smtClean="0">
                <a:solidFill>
                  <a:schemeClr val="tx1"/>
                </a:solidFill>
              </a:rPr>
              <a:t>?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87000" y="2794027"/>
            <a:ext cx="2640399" cy="5530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Process</a:t>
            </a:r>
            <a:r>
              <a:rPr lang="ko-KR" altLang="en-US" sz="1200" dirty="0" smtClean="0">
                <a:solidFill>
                  <a:schemeClr val="tx1"/>
                </a:solidFill>
              </a:rPr>
              <a:t>의 남은 시간을 </a:t>
            </a:r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r>
              <a:rPr lang="ko-KR" altLang="en-US" sz="1200" dirty="0" smtClean="0">
                <a:solidFill>
                  <a:schemeClr val="tx1"/>
                </a:solidFill>
              </a:rPr>
              <a:t>초 빼고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현재 수행 시간을 </a:t>
            </a:r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r>
              <a:rPr lang="ko-KR" altLang="en-US" sz="1200" dirty="0" smtClean="0">
                <a:solidFill>
                  <a:schemeClr val="tx1"/>
                </a:solidFill>
              </a:rPr>
              <a:t>초 가산해준다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156176" y="1613949"/>
            <a:ext cx="2640399" cy="5530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각각 구해야 할 값들을 계산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구한 값들을 가진 </a:t>
            </a:r>
            <a:r>
              <a:rPr lang="en-US" altLang="ko-KR" sz="800" dirty="0" smtClean="0">
                <a:solidFill>
                  <a:schemeClr val="tx1"/>
                </a:solidFill>
              </a:rPr>
              <a:t>Process</a:t>
            </a:r>
            <a:r>
              <a:rPr lang="ko-KR" altLang="en-US" sz="800" dirty="0" smtClean="0">
                <a:solidFill>
                  <a:schemeClr val="tx1"/>
                </a:solidFill>
              </a:rPr>
              <a:t>를 </a:t>
            </a:r>
            <a:r>
              <a:rPr lang="en-US" altLang="ko-KR" sz="800" dirty="0" err="1" smtClean="0">
                <a:solidFill>
                  <a:schemeClr val="tx1"/>
                </a:solidFill>
              </a:rPr>
              <a:t>Origin.Queue</a:t>
            </a:r>
            <a:r>
              <a:rPr lang="ko-KR" altLang="en-US" sz="800" dirty="0" smtClean="0">
                <a:solidFill>
                  <a:schemeClr val="tx1"/>
                </a:solidFill>
              </a:rPr>
              <a:t>에 </a:t>
            </a:r>
            <a:r>
              <a:rPr lang="en-US" altLang="ko-KR" sz="800" dirty="0" smtClean="0">
                <a:solidFill>
                  <a:schemeClr val="tx1"/>
                </a:solidFill>
              </a:rPr>
              <a:t>Push</a:t>
            </a: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Processor</a:t>
            </a:r>
            <a:r>
              <a:rPr lang="ko-KR" altLang="en-US" sz="800" dirty="0" smtClean="0">
                <a:solidFill>
                  <a:schemeClr val="tx1"/>
                </a:solidFill>
              </a:rPr>
              <a:t>를 비워준다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3" name="순서도: 문서 12"/>
          <p:cNvSpPr/>
          <p:nvPr/>
        </p:nvSpPr>
        <p:spPr>
          <a:xfrm>
            <a:off x="6504267" y="3576308"/>
            <a:ext cx="1944216" cy="772797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계산된 </a:t>
            </a:r>
            <a:r>
              <a:rPr lang="en-US" altLang="ko-KR" sz="1200" dirty="0" smtClean="0">
                <a:solidFill>
                  <a:schemeClr val="tx1"/>
                </a:solidFill>
              </a:rPr>
              <a:t>Process</a:t>
            </a:r>
            <a:r>
              <a:rPr lang="ko-KR" altLang="en-US" sz="1200" dirty="0" smtClean="0">
                <a:solidFill>
                  <a:schemeClr val="tx1"/>
                </a:solidFill>
              </a:rPr>
              <a:t>의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WT, TT, NTT, AT, BT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출력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684287" y="4625535"/>
            <a:ext cx="1584176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End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39"/>
          <p:cNvCxnSpPr>
            <a:stCxn id="9" idx="2"/>
            <a:endCxn id="10" idx="0"/>
          </p:cNvCxnSpPr>
          <p:nvPr/>
        </p:nvCxnSpPr>
        <p:spPr>
          <a:xfrm rot="16200000" flipH="1">
            <a:off x="4610309" y="2197135"/>
            <a:ext cx="435275" cy="758507"/>
          </a:xfrm>
          <a:prstGeom prst="bentConnector3">
            <a:avLst>
              <a:gd name="adj1" fmla="val 50000"/>
            </a:avLst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6" idx="2"/>
            <a:endCxn id="8" idx="0"/>
          </p:cNvCxnSpPr>
          <p:nvPr/>
        </p:nvCxnSpPr>
        <p:spPr>
          <a:xfrm>
            <a:off x="1520408" y="3331950"/>
            <a:ext cx="0" cy="27035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7" idx="2"/>
            <a:endCxn id="6" idx="0"/>
          </p:cNvCxnSpPr>
          <p:nvPr/>
        </p:nvCxnSpPr>
        <p:spPr>
          <a:xfrm>
            <a:off x="1520408" y="2189789"/>
            <a:ext cx="0" cy="28318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520407" y="3277687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YES</a:t>
            </a:r>
            <a:endParaRPr lang="ko-KR" altLang="en-US" sz="1400" dirty="0"/>
          </a:p>
        </p:txBody>
      </p:sp>
      <p:cxnSp>
        <p:nvCxnSpPr>
          <p:cNvPr id="30" name="직선 화살표 연결선 39"/>
          <p:cNvCxnSpPr>
            <a:stCxn id="8" idx="1"/>
            <a:endCxn id="6" idx="1"/>
          </p:cNvCxnSpPr>
          <p:nvPr/>
        </p:nvCxnSpPr>
        <p:spPr>
          <a:xfrm rot="10800000" flipH="1">
            <a:off x="404182" y="2902464"/>
            <a:ext cx="85738" cy="987877"/>
          </a:xfrm>
          <a:prstGeom prst="bentConnector3">
            <a:avLst>
              <a:gd name="adj1" fmla="val -266626"/>
            </a:avLst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9"/>
          <p:cNvCxnSpPr>
            <a:stCxn id="6" idx="3"/>
            <a:endCxn id="9" idx="1"/>
          </p:cNvCxnSpPr>
          <p:nvPr/>
        </p:nvCxnSpPr>
        <p:spPr>
          <a:xfrm flipV="1">
            <a:off x="2550896" y="1894123"/>
            <a:ext cx="805000" cy="1008340"/>
          </a:xfrm>
          <a:prstGeom prst="bentConnector3">
            <a:avLst>
              <a:gd name="adj1" fmla="val 66051"/>
            </a:avLst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550896" y="2624969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NO</a:t>
            </a:r>
            <a:endParaRPr lang="ko-KR" altLang="en-US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3917589" y="2327520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YES</a:t>
            </a:r>
            <a:endParaRPr lang="ko-KR" altLang="en-US" sz="1400" dirty="0"/>
          </a:p>
        </p:txBody>
      </p:sp>
      <p:cxnSp>
        <p:nvCxnSpPr>
          <p:cNvPr id="42" name="직선 화살표 연결선 39"/>
          <p:cNvCxnSpPr>
            <a:stCxn id="10" idx="2"/>
          </p:cNvCxnSpPr>
          <p:nvPr/>
        </p:nvCxnSpPr>
        <p:spPr>
          <a:xfrm rot="5400000" flipH="1">
            <a:off x="3526585" y="1666504"/>
            <a:ext cx="201512" cy="3159719"/>
          </a:xfrm>
          <a:prstGeom prst="bentConnector4">
            <a:avLst>
              <a:gd name="adj1" fmla="val -113442"/>
              <a:gd name="adj2" fmla="val 70891"/>
            </a:avLst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9" idx="3"/>
            <a:endCxn id="12" idx="1"/>
          </p:cNvCxnSpPr>
          <p:nvPr/>
        </p:nvCxnSpPr>
        <p:spPr>
          <a:xfrm flipV="1">
            <a:off x="5541490" y="1890495"/>
            <a:ext cx="614686" cy="362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12" idx="2"/>
            <a:endCxn id="13" idx="0"/>
          </p:cNvCxnSpPr>
          <p:nvPr/>
        </p:nvCxnSpPr>
        <p:spPr>
          <a:xfrm flipH="1">
            <a:off x="7476375" y="2167041"/>
            <a:ext cx="1" cy="140926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13" idx="2"/>
            <a:endCxn id="14" idx="0"/>
          </p:cNvCxnSpPr>
          <p:nvPr/>
        </p:nvCxnSpPr>
        <p:spPr>
          <a:xfrm>
            <a:off x="7476375" y="4298015"/>
            <a:ext cx="0" cy="32752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39"/>
          <p:cNvCxnSpPr>
            <a:endCxn id="8" idx="2"/>
          </p:cNvCxnSpPr>
          <p:nvPr/>
        </p:nvCxnSpPr>
        <p:spPr>
          <a:xfrm rot="10800000" flipV="1">
            <a:off x="1520409" y="3439516"/>
            <a:ext cx="5955967" cy="738856"/>
          </a:xfrm>
          <a:prstGeom prst="bentConnector4">
            <a:avLst>
              <a:gd name="adj1" fmla="val 28948"/>
              <a:gd name="adj2" fmla="val 130940"/>
            </a:avLst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30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SR</a:t>
            </a:r>
            <a:r>
              <a:rPr lang="en-US" altLang="ko-KR" dirty="0"/>
              <a:t>T</a:t>
            </a:r>
            <a:r>
              <a:rPr lang="en-US" altLang="ko-KR" dirty="0" smtClean="0"/>
              <a:t>N (Shortest Remaining Time Next)</a:t>
            </a:r>
            <a:endParaRPr lang="en-US" altLang="ko-K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알고리즘 순서도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476292" y="967829"/>
            <a:ext cx="208823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smtClean="0"/>
              <a:t>초기작업</a:t>
            </a:r>
            <a:endParaRPr lang="ko-KR" altLang="en-US" sz="2400" dirty="0"/>
          </a:p>
        </p:txBody>
      </p:sp>
      <p:cxnSp>
        <p:nvCxnSpPr>
          <p:cNvPr id="5" name="직선 화살표 연결선 4"/>
          <p:cNvCxnSpPr>
            <a:stCxn id="4" idx="2"/>
            <a:endCxn id="7" idx="0"/>
          </p:cNvCxnSpPr>
          <p:nvPr/>
        </p:nvCxnSpPr>
        <p:spPr>
          <a:xfrm>
            <a:off x="1520408" y="1429494"/>
            <a:ext cx="0" cy="19501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순서도: 판단 5"/>
          <p:cNvSpPr/>
          <p:nvPr/>
        </p:nvSpPr>
        <p:spPr>
          <a:xfrm>
            <a:off x="489920" y="2472976"/>
            <a:ext cx="2060976" cy="858974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Processor</a:t>
            </a:r>
            <a:r>
              <a:rPr lang="ko-KR" altLang="en-US" sz="1200" dirty="0" smtClean="0">
                <a:solidFill>
                  <a:schemeClr val="tx1"/>
                </a:solidFill>
              </a:rPr>
              <a:t>가 비었는가</a:t>
            </a:r>
            <a:r>
              <a:rPr lang="en-US" altLang="ko-KR" sz="1200" dirty="0" smtClean="0">
                <a:solidFill>
                  <a:schemeClr val="tx1"/>
                </a:solidFill>
              </a:rPr>
              <a:t>?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7504" y="1624512"/>
            <a:ext cx="2825808" cy="5652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err="1" smtClean="0">
                <a:solidFill>
                  <a:schemeClr val="tx1"/>
                </a:solidFill>
              </a:rPr>
              <a:t>Origin.Que</a:t>
            </a:r>
            <a:r>
              <a:rPr lang="en-US" altLang="ko-KR" sz="1050" dirty="0" smtClean="0">
                <a:solidFill>
                  <a:schemeClr val="tx1"/>
                </a:solidFill>
              </a:rPr>
              <a:t> -&gt;</a:t>
            </a:r>
            <a:r>
              <a:rPr lang="en-US" altLang="ko-KR" sz="1050" dirty="0" err="1" smtClean="0">
                <a:solidFill>
                  <a:schemeClr val="tx1"/>
                </a:solidFill>
              </a:rPr>
              <a:t>Memory.Que</a:t>
            </a:r>
            <a:r>
              <a:rPr lang="ko-KR" altLang="en-US" sz="1050" dirty="0" smtClean="0">
                <a:solidFill>
                  <a:schemeClr val="tx1"/>
                </a:solidFill>
              </a:rPr>
              <a:t>로 </a:t>
            </a:r>
            <a:r>
              <a:rPr lang="en-US" altLang="ko-KR" sz="1050" dirty="0" smtClean="0">
                <a:solidFill>
                  <a:schemeClr val="tx1"/>
                </a:solidFill>
              </a:rPr>
              <a:t>PUSH</a:t>
            </a:r>
          </a:p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입력한 </a:t>
            </a:r>
            <a:r>
              <a:rPr lang="en-US" altLang="ko-KR" sz="1050" dirty="0" smtClean="0">
                <a:solidFill>
                  <a:schemeClr val="tx1"/>
                </a:solidFill>
              </a:rPr>
              <a:t>Process</a:t>
            </a:r>
            <a:r>
              <a:rPr lang="ko-KR" altLang="en-US" sz="1050" dirty="0" smtClean="0">
                <a:solidFill>
                  <a:schemeClr val="tx1"/>
                </a:solidFill>
              </a:rPr>
              <a:t>들을 </a:t>
            </a:r>
            <a:r>
              <a:rPr lang="ko-KR" altLang="en-US" sz="1050" b="1" i="1" dirty="0" smtClean="0">
                <a:solidFill>
                  <a:schemeClr val="tx1"/>
                </a:solidFill>
              </a:rPr>
              <a:t>실행 시간 순</a:t>
            </a:r>
            <a:r>
              <a:rPr lang="ko-KR" altLang="en-US" sz="1050" dirty="0" smtClean="0">
                <a:solidFill>
                  <a:schemeClr val="tx1"/>
                </a:solidFill>
              </a:rPr>
              <a:t>으로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오름차순 정렬</a:t>
            </a:r>
            <a:r>
              <a:rPr lang="en-US" altLang="ko-KR" sz="1050" dirty="0" smtClean="0">
                <a:solidFill>
                  <a:schemeClr val="tx1"/>
                </a:solidFill>
              </a:rPr>
              <a:t> 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4182" y="3602308"/>
            <a:ext cx="2232451" cy="576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Memory.Que</a:t>
            </a:r>
            <a:r>
              <a:rPr lang="ko-KR" altLang="en-US" sz="1200" dirty="0" smtClean="0">
                <a:solidFill>
                  <a:schemeClr val="tx1"/>
                </a:solidFill>
              </a:rPr>
              <a:t>에 대기하고 있는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Process</a:t>
            </a:r>
            <a:r>
              <a:rPr lang="ko-KR" altLang="en-US" sz="1200" dirty="0" smtClean="0">
                <a:solidFill>
                  <a:schemeClr val="tx1"/>
                </a:solidFill>
              </a:rPr>
              <a:t>를 </a:t>
            </a:r>
            <a:r>
              <a:rPr lang="en-US" altLang="ko-KR" sz="1200" dirty="0" smtClean="0">
                <a:solidFill>
                  <a:schemeClr val="tx1"/>
                </a:solidFill>
              </a:rPr>
              <a:t>Processor</a:t>
            </a:r>
            <a:r>
              <a:rPr lang="ko-KR" altLang="en-US" sz="1200" dirty="0" smtClean="0">
                <a:solidFill>
                  <a:schemeClr val="tx1"/>
                </a:solidFill>
              </a:rPr>
              <a:t>에 등록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순서도: 판단 8"/>
          <p:cNvSpPr/>
          <p:nvPr/>
        </p:nvSpPr>
        <p:spPr>
          <a:xfrm>
            <a:off x="3466282" y="1006118"/>
            <a:ext cx="2707576" cy="1503252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tx1"/>
                </a:solidFill>
              </a:rPr>
              <a:t>Memory.Que</a:t>
            </a:r>
            <a:r>
              <a:rPr lang="ko-KR" altLang="en-US" sz="800" dirty="0" smtClean="0">
                <a:solidFill>
                  <a:schemeClr val="tx1"/>
                </a:solidFill>
              </a:rPr>
              <a:t> 대기중 인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Process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남은 실행 시간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&lt; 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Processor</a:t>
            </a:r>
            <a:r>
              <a:rPr lang="ko-KR" altLang="en-US" sz="800" dirty="0" smtClean="0">
                <a:solidFill>
                  <a:schemeClr val="tx1"/>
                </a:solidFill>
              </a:rPr>
              <a:t>에 있는 </a:t>
            </a:r>
            <a:r>
              <a:rPr lang="en-US" altLang="ko-KR" sz="800" dirty="0" smtClean="0">
                <a:solidFill>
                  <a:schemeClr val="tx1"/>
                </a:solidFill>
              </a:rPr>
              <a:t>Process </a:t>
            </a:r>
            <a:r>
              <a:rPr lang="ko-KR" altLang="en-US" sz="800" dirty="0" smtClean="0">
                <a:solidFill>
                  <a:schemeClr val="tx1"/>
                </a:solidFill>
              </a:rPr>
              <a:t>남은 실행 시간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192175" y="2712722"/>
            <a:ext cx="1393401" cy="3794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Processor</a:t>
            </a:r>
            <a:r>
              <a:rPr lang="ko-KR" altLang="en-US" sz="1200" dirty="0" smtClean="0">
                <a:solidFill>
                  <a:schemeClr val="tx1"/>
                </a:solidFill>
              </a:rPr>
              <a:t>를 비움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459734" y="2727397"/>
            <a:ext cx="2640399" cy="5530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각각 구해야 할 값들을 계산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구한 값들을 가진 </a:t>
            </a:r>
            <a:r>
              <a:rPr lang="en-US" altLang="ko-KR" sz="800" dirty="0" smtClean="0">
                <a:solidFill>
                  <a:schemeClr val="tx1"/>
                </a:solidFill>
              </a:rPr>
              <a:t>Process</a:t>
            </a:r>
            <a:r>
              <a:rPr lang="ko-KR" altLang="en-US" sz="800" dirty="0" smtClean="0">
                <a:solidFill>
                  <a:schemeClr val="tx1"/>
                </a:solidFill>
              </a:rPr>
              <a:t>를 </a:t>
            </a:r>
            <a:r>
              <a:rPr lang="en-US" altLang="ko-KR" sz="800" dirty="0" err="1" smtClean="0">
                <a:solidFill>
                  <a:schemeClr val="tx1"/>
                </a:solidFill>
              </a:rPr>
              <a:t>Origin.Queue</a:t>
            </a:r>
            <a:r>
              <a:rPr lang="ko-KR" altLang="en-US" sz="800" dirty="0" smtClean="0">
                <a:solidFill>
                  <a:schemeClr val="tx1"/>
                </a:solidFill>
              </a:rPr>
              <a:t>에 </a:t>
            </a:r>
            <a:r>
              <a:rPr lang="en-US" altLang="ko-KR" sz="800" dirty="0" smtClean="0">
                <a:solidFill>
                  <a:schemeClr val="tx1"/>
                </a:solidFill>
              </a:rPr>
              <a:t>Push</a:t>
            </a: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Processor</a:t>
            </a:r>
            <a:r>
              <a:rPr lang="ko-KR" altLang="en-US" sz="800" dirty="0" smtClean="0">
                <a:solidFill>
                  <a:schemeClr val="tx1"/>
                </a:solidFill>
              </a:rPr>
              <a:t>를 비워준다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" name="순서도: 문서 11"/>
          <p:cNvSpPr/>
          <p:nvPr/>
        </p:nvSpPr>
        <p:spPr>
          <a:xfrm>
            <a:off x="6804975" y="3634213"/>
            <a:ext cx="1944216" cy="772797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계산된 </a:t>
            </a:r>
            <a:r>
              <a:rPr lang="en-US" altLang="ko-KR" sz="1200" dirty="0" smtClean="0">
                <a:solidFill>
                  <a:schemeClr val="tx1"/>
                </a:solidFill>
              </a:rPr>
              <a:t>Process</a:t>
            </a:r>
            <a:r>
              <a:rPr lang="ko-KR" altLang="en-US" sz="1200" dirty="0" smtClean="0">
                <a:solidFill>
                  <a:schemeClr val="tx1"/>
                </a:solidFill>
              </a:rPr>
              <a:t>의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WT, TT, NTT, AT, BT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출력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984995" y="4643423"/>
            <a:ext cx="1584176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End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/>
          <p:cNvCxnSpPr>
            <a:stCxn id="6" idx="2"/>
            <a:endCxn id="8" idx="0"/>
          </p:cNvCxnSpPr>
          <p:nvPr/>
        </p:nvCxnSpPr>
        <p:spPr>
          <a:xfrm>
            <a:off x="1520408" y="3331950"/>
            <a:ext cx="0" cy="27035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7" idx="2"/>
            <a:endCxn id="6" idx="0"/>
          </p:cNvCxnSpPr>
          <p:nvPr/>
        </p:nvCxnSpPr>
        <p:spPr>
          <a:xfrm>
            <a:off x="1520408" y="2189789"/>
            <a:ext cx="0" cy="28318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546984" y="2164636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YES</a:t>
            </a:r>
            <a:endParaRPr lang="ko-KR" altLang="en-US" sz="1400" dirty="0"/>
          </a:p>
        </p:txBody>
      </p:sp>
      <p:cxnSp>
        <p:nvCxnSpPr>
          <p:cNvPr id="18" name="직선 화살표 연결선 39"/>
          <p:cNvCxnSpPr>
            <a:stCxn id="8" idx="1"/>
            <a:endCxn id="6" idx="1"/>
          </p:cNvCxnSpPr>
          <p:nvPr/>
        </p:nvCxnSpPr>
        <p:spPr>
          <a:xfrm rot="10800000" flipH="1">
            <a:off x="404182" y="2902464"/>
            <a:ext cx="85738" cy="987877"/>
          </a:xfrm>
          <a:prstGeom prst="bentConnector3">
            <a:avLst>
              <a:gd name="adj1" fmla="val -266626"/>
            </a:avLst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39"/>
          <p:cNvCxnSpPr>
            <a:stCxn id="6" idx="3"/>
            <a:endCxn id="9" idx="1"/>
          </p:cNvCxnSpPr>
          <p:nvPr/>
        </p:nvCxnSpPr>
        <p:spPr>
          <a:xfrm flipV="1">
            <a:off x="2550896" y="1757744"/>
            <a:ext cx="915386" cy="1144719"/>
          </a:xfrm>
          <a:prstGeom prst="bentConnector3">
            <a:avLst>
              <a:gd name="adj1" fmla="val 50000"/>
            </a:avLst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550896" y="2624969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NO</a:t>
            </a:r>
            <a:endParaRPr lang="ko-KR" alt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4093636" y="2330103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YES</a:t>
            </a:r>
            <a:endParaRPr lang="ko-KR" altLang="en-US" sz="1400" dirty="0"/>
          </a:p>
        </p:txBody>
      </p:sp>
      <p:cxnSp>
        <p:nvCxnSpPr>
          <p:cNvPr id="22" name="직선 화살표 연결선 39"/>
          <p:cNvCxnSpPr>
            <a:stCxn id="10" idx="2"/>
            <a:endCxn id="8" idx="3"/>
          </p:cNvCxnSpPr>
          <p:nvPr/>
        </p:nvCxnSpPr>
        <p:spPr>
          <a:xfrm rot="5400000">
            <a:off x="2863687" y="2865151"/>
            <a:ext cx="798136" cy="1252243"/>
          </a:xfrm>
          <a:prstGeom prst="bentConnector2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9" idx="3"/>
            <a:endCxn id="40" idx="1"/>
          </p:cNvCxnSpPr>
          <p:nvPr/>
        </p:nvCxnSpPr>
        <p:spPr>
          <a:xfrm>
            <a:off x="6173858" y="1757744"/>
            <a:ext cx="330409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1" idx="2"/>
            <a:endCxn id="12" idx="0"/>
          </p:cNvCxnSpPr>
          <p:nvPr/>
        </p:nvCxnSpPr>
        <p:spPr>
          <a:xfrm flipH="1">
            <a:off x="7777083" y="3280489"/>
            <a:ext cx="2851" cy="35372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2" idx="2"/>
            <a:endCxn id="13" idx="0"/>
          </p:cNvCxnSpPr>
          <p:nvPr/>
        </p:nvCxnSpPr>
        <p:spPr>
          <a:xfrm>
            <a:off x="7777083" y="4355920"/>
            <a:ext cx="0" cy="28750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39"/>
          <p:cNvCxnSpPr>
            <a:endCxn id="8" idx="2"/>
          </p:cNvCxnSpPr>
          <p:nvPr/>
        </p:nvCxnSpPr>
        <p:spPr>
          <a:xfrm rot="10800000" flipV="1">
            <a:off x="1520409" y="3466916"/>
            <a:ext cx="6256675" cy="711455"/>
          </a:xfrm>
          <a:prstGeom prst="bentConnector4">
            <a:avLst>
              <a:gd name="adj1" fmla="val 41080"/>
              <a:gd name="adj2" fmla="val 132131"/>
            </a:avLst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순서도: 판단 39"/>
          <p:cNvSpPr/>
          <p:nvPr/>
        </p:nvSpPr>
        <p:spPr>
          <a:xfrm>
            <a:off x="6504267" y="1293115"/>
            <a:ext cx="2185594" cy="929258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Process</a:t>
            </a:r>
            <a:r>
              <a:rPr lang="ko-KR" altLang="en-US" sz="1200" dirty="0" smtClean="0">
                <a:solidFill>
                  <a:schemeClr val="tx1"/>
                </a:solidFill>
              </a:rPr>
              <a:t>의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남은 시간이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0</a:t>
            </a:r>
            <a:r>
              <a:rPr lang="ko-KR" altLang="en-US" sz="1200" dirty="0" smtClean="0">
                <a:solidFill>
                  <a:schemeClr val="tx1"/>
                </a:solidFill>
              </a:rPr>
              <a:t>보다 큰가</a:t>
            </a:r>
            <a:r>
              <a:rPr lang="en-US" altLang="ko-KR" sz="1200" dirty="0" smtClean="0">
                <a:solidFill>
                  <a:schemeClr val="tx1"/>
                </a:solidFill>
              </a:rPr>
              <a:t>?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462796" y="2237193"/>
            <a:ext cx="1810047" cy="3552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Process</a:t>
            </a:r>
            <a:r>
              <a:rPr lang="ko-KR" altLang="en-US" sz="800" dirty="0" smtClean="0">
                <a:solidFill>
                  <a:schemeClr val="tx1"/>
                </a:solidFill>
              </a:rPr>
              <a:t>의 남은 시간을 </a:t>
            </a:r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r>
              <a:rPr lang="ko-KR" altLang="en-US" sz="800" dirty="0" smtClean="0">
                <a:solidFill>
                  <a:schemeClr val="tx1"/>
                </a:solidFill>
              </a:rPr>
              <a:t>초 빼고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현재 수행 시간을 </a:t>
            </a:r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r>
              <a:rPr lang="ko-KR" altLang="en-US" sz="800" dirty="0" smtClean="0">
                <a:solidFill>
                  <a:schemeClr val="tx1"/>
                </a:solidFill>
              </a:rPr>
              <a:t>초 가산해준다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49" name="직선 화살표 연결선 39"/>
          <p:cNvCxnSpPr>
            <a:stCxn id="9" idx="2"/>
            <a:endCxn id="10" idx="0"/>
          </p:cNvCxnSpPr>
          <p:nvPr/>
        </p:nvCxnSpPr>
        <p:spPr>
          <a:xfrm rot="5400000">
            <a:off x="4252797" y="2145449"/>
            <a:ext cx="203352" cy="931194"/>
          </a:xfrm>
          <a:prstGeom prst="bentConnector3">
            <a:avLst>
              <a:gd name="adj1" fmla="val 50000"/>
            </a:avLst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39"/>
          <p:cNvCxnSpPr>
            <a:stCxn id="40" idx="2"/>
            <a:endCxn id="45" idx="3"/>
          </p:cNvCxnSpPr>
          <p:nvPr/>
        </p:nvCxnSpPr>
        <p:spPr>
          <a:xfrm rot="5400000">
            <a:off x="7338735" y="2156482"/>
            <a:ext cx="192439" cy="324221"/>
          </a:xfrm>
          <a:prstGeom prst="bentConnector2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 69"/>
          <p:cNvCxnSpPr>
            <a:stCxn id="45" idx="2"/>
          </p:cNvCxnSpPr>
          <p:nvPr/>
        </p:nvCxnSpPr>
        <p:spPr>
          <a:xfrm rot="5400000">
            <a:off x="4777892" y="1703414"/>
            <a:ext cx="700912" cy="2478945"/>
          </a:xfrm>
          <a:prstGeom prst="bentConnector2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39"/>
          <p:cNvCxnSpPr>
            <a:stCxn id="40" idx="3"/>
            <a:endCxn id="11" idx="0"/>
          </p:cNvCxnSpPr>
          <p:nvPr/>
        </p:nvCxnSpPr>
        <p:spPr>
          <a:xfrm flipH="1">
            <a:off x="7779934" y="1757744"/>
            <a:ext cx="909927" cy="969653"/>
          </a:xfrm>
          <a:prstGeom prst="bentConnector4">
            <a:avLst>
              <a:gd name="adj1" fmla="val -25123"/>
              <a:gd name="adj2" fmla="val 73959"/>
            </a:avLst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6068695" y="1491023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NO</a:t>
            </a:r>
            <a:endParaRPr lang="ko-KR" altLang="en-US" sz="1400" dirty="0"/>
          </a:p>
        </p:txBody>
      </p:sp>
      <p:sp>
        <p:nvSpPr>
          <p:cNvPr id="95" name="TextBox 94"/>
          <p:cNvSpPr txBox="1"/>
          <p:nvPr/>
        </p:nvSpPr>
        <p:spPr>
          <a:xfrm>
            <a:off x="8589699" y="1470623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NO</a:t>
            </a:r>
            <a:endParaRPr lang="ko-KR" altLang="en-US" sz="1400" dirty="0"/>
          </a:p>
        </p:txBody>
      </p:sp>
      <p:sp>
        <p:nvSpPr>
          <p:cNvPr id="96" name="TextBox 95"/>
          <p:cNvSpPr txBox="1"/>
          <p:nvPr/>
        </p:nvSpPr>
        <p:spPr>
          <a:xfrm>
            <a:off x="1562363" y="3270871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YES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9773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HRRN(Highest Response Ratio Next) </a:t>
            </a:r>
            <a:endParaRPr lang="en-US" altLang="ko-KR" dirty="0"/>
          </a:p>
        </p:txBody>
      </p:sp>
      <p:cxnSp>
        <p:nvCxnSpPr>
          <p:cNvPr id="4" name="직선 화살표 연결선 3"/>
          <p:cNvCxnSpPr>
            <a:endCxn id="6" idx="0"/>
          </p:cNvCxnSpPr>
          <p:nvPr/>
        </p:nvCxnSpPr>
        <p:spPr>
          <a:xfrm>
            <a:off x="1654375" y="1693741"/>
            <a:ext cx="0" cy="19501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순서도: 판단 4"/>
          <p:cNvSpPr/>
          <p:nvPr/>
        </p:nvSpPr>
        <p:spPr>
          <a:xfrm>
            <a:off x="615288" y="2682526"/>
            <a:ext cx="2060976" cy="858974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Processor</a:t>
            </a:r>
            <a:r>
              <a:rPr lang="ko-KR" altLang="en-US" sz="1200" dirty="0" smtClean="0">
                <a:solidFill>
                  <a:schemeClr val="tx1"/>
                </a:solidFill>
              </a:rPr>
              <a:t>가 비었는가</a:t>
            </a:r>
            <a:r>
              <a:rPr lang="en-US" altLang="ko-KR" sz="1200" dirty="0" smtClean="0">
                <a:solidFill>
                  <a:schemeClr val="tx1"/>
                </a:solidFill>
              </a:rPr>
              <a:t>?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41471" y="1888759"/>
            <a:ext cx="2825808" cy="5652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err="1" smtClean="0">
                <a:solidFill>
                  <a:schemeClr val="tx1"/>
                </a:solidFill>
              </a:rPr>
              <a:t>Origin.Que</a:t>
            </a:r>
            <a:r>
              <a:rPr lang="en-US" altLang="ko-KR" sz="1050" dirty="0" smtClean="0">
                <a:solidFill>
                  <a:schemeClr val="tx1"/>
                </a:solidFill>
              </a:rPr>
              <a:t> -&gt;</a:t>
            </a:r>
            <a:r>
              <a:rPr lang="en-US" altLang="ko-KR" sz="1050" dirty="0" err="1" smtClean="0">
                <a:solidFill>
                  <a:schemeClr val="tx1"/>
                </a:solidFill>
              </a:rPr>
              <a:t>Memory.Que</a:t>
            </a:r>
            <a:r>
              <a:rPr lang="ko-KR" altLang="en-US" sz="1050" dirty="0" smtClean="0">
                <a:solidFill>
                  <a:schemeClr val="tx1"/>
                </a:solidFill>
              </a:rPr>
              <a:t>로 </a:t>
            </a:r>
            <a:r>
              <a:rPr lang="en-US" altLang="ko-KR" sz="1050" dirty="0" smtClean="0">
                <a:solidFill>
                  <a:schemeClr val="tx1"/>
                </a:solidFill>
              </a:rPr>
              <a:t>PUSH</a:t>
            </a:r>
          </a:p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입력한 </a:t>
            </a:r>
            <a:r>
              <a:rPr lang="en-US" altLang="ko-KR" sz="1050" dirty="0" smtClean="0">
                <a:solidFill>
                  <a:schemeClr val="tx1"/>
                </a:solidFill>
              </a:rPr>
              <a:t>Process</a:t>
            </a:r>
            <a:r>
              <a:rPr lang="ko-KR" altLang="en-US" sz="1050" dirty="0" smtClean="0">
                <a:solidFill>
                  <a:schemeClr val="tx1"/>
                </a:solidFill>
              </a:rPr>
              <a:t>들을 </a:t>
            </a:r>
            <a:r>
              <a:rPr lang="ko-KR" altLang="en-US" sz="1050" b="1" i="1" dirty="0" smtClean="0">
                <a:solidFill>
                  <a:schemeClr val="tx1"/>
                </a:solidFill>
              </a:rPr>
              <a:t>실행 시간 순</a:t>
            </a:r>
            <a:r>
              <a:rPr lang="ko-KR" altLang="en-US" sz="1050" dirty="0" smtClean="0">
                <a:solidFill>
                  <a:schemeClr val="tx1"/>
                </a:solidFill>
              </a:rPr>
              <a:t>으로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오름차순 정렬</a:t>
            </a:r>
            <a:r>
              <a:rPr lang="en-US" altLang="ko-KR" sz="1050" dirty="0" smtClean="0">
                <a:solidFill>
                  <a:schemeClr val="tx1"/>
                </a:solidFill>
              </a:rPr>
              <a:t> 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59734" y="2727397"/>
            <a:ext cx="2640399" cy="5530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각각 구해야 할 값들을 계산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구한 값들을 가진 </a:t>
            </a:r>
            <a:r>
              <a:rPr lang="en-US" altLang="ko-KR" sz="800" dirty="0" smtClean="0">
                <a:solidFill>
                  <a:schemeClr val="tx1"/>
                </a:solidFill>
              </a:rPr>
              <a:t>Process</a:t>
            </a:r>
            <a:r>
              <a:rPr lang="ko-KR" altLang="en-US" sz="800" dirty="0" smtClean="0">
                <a:solidFill>
                  <a:schemeClr val="tx1"/>
                </a:solidFill>
              </a:rPr>
              <a:t>를 </a:t>
            </a:r>
            <a:r>
              <a:rPr lang="en-US" altLang="ko-KR" sz="800" dirty="0" err="1" smtClean="0">
                <a:solidFill>
                  <a:schemeClr val="tx1"/>
                </a:solidFill>
              </a:rPr>
              <a:t>Origin.Queue</a:t>
            </a:r>
            <a:r>
              <a:rPr lang="ko-KR" altLang="en-US" sz="800" dirty="0" smtClean="0">
                <a:solidFill>
                  <a:schemeClr val="tx1"/>
                </a:solidFill>
              </a:rPr>
              <a:t>에 </a:t>
            </a:r>
            <a:r>
              <a:rPr lang="en-US" altLang="ko-KR" sz="800" dirty="0" smtClean="0">
                <a:solidFill>
                  <a:schemeClr val="tx1"/>
                </a:solidFill>
              </a:rPr>
              <a:t>Push</a:t>
            </a: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Processor</a:t>
            </a:r>
            <a:r>
              <a:rPr lang="ko-KR" altLang="en-US" sz="800" dirty="0" smtClean="0">
                <a:solidFill>
                  <a:schemeClr val="tx1"/>
                </a:solidFill>
              </a:rPr>
              <a:t>를 비워준다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" name="순서도: 문서 9"/>
          <p:cNvSpPr/>
          <p:nvPr/>
        </p:nvSpPr>
        <p:spPr>
          <a:xfrm>
            <a:off x="6804975" y="3634213"/>
            <a:ext cx="1944216" cy="772797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계산된 </a:t>
            </a:r>
            <a:r>
              <a:rPr lang="en-US" altLang="ko-KR" sz="1200" dirty="0" smtClean="0">
                <a:solidFill>
                  <a:schemeClr val="tx1"/>
                </a:solidFill>
              </a:rPr>
              <a:t>Process</a:t>
            </a:r>
            <a:r>
              <a:rPr lang="ko-KR" altLang="en-US" sz="1200" dirty="0" smtClean="0">
                <a:solidFill>
                  <a:schemeClr val="tx1"/>
                </a:solidFill>
              </a:rPr>
              <a:t>의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WT, TT, NTT, AT, BT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출력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984995" y="4643423"/>
            <a:ext cx="1584176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End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>
            <a:stCxn id="5" idx="2"/>
            <a:endCxn id="45" idx="0"/>
          </p:cNvCxnSpPr>
          <p:nvPr/>
        </p:nvCxnSpPr>
        <p:spPr>
          <a:xfrm>
            <a:off x="1645776" y="3541500"/>
            <a:ext cx="0" cy="50700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2"/>
            <a:endCxn id="5" idx="0"/>
          </p:cNvCxnSpPr>
          <p:nvPr/>
        </p:nvCxnSpPr>
        <p:spPr>
          <a:xfrm flipH="1">
            <a:off x="1645776" y="2454036"/>
            <a:ext cx="8599" cy="22849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546984" y="2164636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YES</a:t>
            </a:r>
            <a:endParaRPr lang="ko-KR" altLang="en-US" sz="1400" dirty="0"/>
          </a:p>
        </p:txBody>
      </p:sp>
      <p:cxnSp>
        <p:nvCxnSpPr>
          <p:cNvPr id="16" name="직선 화살표 연결선 39"/>
          <p:cNvCxnSpPr>
            <a:stCxn id="5" idx="3"/>
            <a:endCxn id="24" idx="1"/>
          </p:cNvCxnSpPr>
          <p:nvPr/>
        </p:nvCxnSpPr>
        <p:spPr>
          <a:xfrm flipV="1">
            <a:off x="2676264" y="1757744"/>
            <a:ext cx="3828003" cy="1354269"/>
          </a:xfrm>
          <a:prstGeom prst="bentConnector3">
            <a:avLst>
              <a:gd name="adj1" fmla="val 12360"/>
            </a:avLst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584065" y="2850054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NO</a:t>
            </a:r>
            <a:endParaRPr lang="ko-KR" altLang="en-US" sz="1400" dirty="0"/>
          </a:p>
        </p:txBody>
      </p:sp>
      <p:cxnSp>
        <p:nvCxnSpPr>
          <p:cNvPr id="21" name="직선 화살표 연결선 20"/>
          <p:cNvCxnSpPr>
            <a:stCxn id="9" idx="2"/>
            <a:endCxn id="10" idx="0"/>
          </p:cNvCxnSpPr>
          <p:nvPr/>
        </p:nvCxnSpPr>
        <p:spPr>
          <a:xfrm flipH="1">
            <a:off x="7777083" y="3280489"/>
            <a:ext cx="2851" cy="35372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0" idx="2"/>
            <a:endCxn id="11" idx="0"/>
          </p:cNvCxnSpPr>
          <p:nvPr/>
        </p:nvCxnSpPr>
        <p:spPr>
          <a:xfrm>
            <a:off x="7777083" y="4355920"/>
            <a:ext cx="0" cy="28750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순서도: 판단 23"/>
          <p:cNvSpPr/>
          <p:nvPr/>
        </p:nvSpPr>
        <p:spPr>
          <a:xfrm>
            <a:off x="6504267" y="1293115"/>
            <a:ext cx="2185594" cy="929258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Process</a:t>
            </a:r>
            <a:r>
              <a:rPr lang="ko-KR" altLang="en-US" sz="1200" dirty="0" smtClean="0">
                <a:solidFill>
                  <a:schemeClr val="tx1"/>
                </a:solidFill>
              </a:rPr>
              <a:t>의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남은 시간이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0</a:t>
            </a:r>
            <a:r>
              <a:rPr lang="ko-KR" altLang="en-US" sz="1200" dirty="0" smtClean="0">
                <a:solidFill>
                  <a:schemeClr val="tx1"/>
                </a:solidFill>
              </a:rPr>
              <a:t>보다 큰가</a:t>
            </a:r>
            <a:r>
              <a:rPr lang="en-US" altLang="ko-KR" sz="1200" dirty="0" smtClean="0">
                <a:solidFill>
                  <a:schemeClr val="tx1"/>
                </a:solidFill>
              </a:rPr>
              <a:t>?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661951" y="2269918"/>
            <a:ext cx="1810047" cy="3552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Process</a:t>
            </a:r>
            <a:r>
              <a:rPr lang="ko-KR" altLang="en-US" sz="800" dirty="0" smtClean="0">
                <a:solidFill>
                  <a:schemeClr val="tx1"/>
                </a:solidFill>
              </a:rPr>
              <a:t>의 남은 시간을 </a:t>
            </a:r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r>
              <a:rPr lang="ko-KR" altLang="en-US" sz="800" dirty="0" smtClean="0">
                <a:solidFill>
                  <a:schemeClr val="tx1"/>
                </a:solidFill>
              </a:rPr>
              <a:t>초 빼고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현재 수행 시간을 </a:t>
            </a:r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r>
              <a:rPr lang="ko-KR" altLang="en-US" sz="800" dirty="0" smtClean="0">
                <a:solidFill>
                  <a:schemeClr val="tx1"/>
                </a:solidFill>
              </a:rPr>
              <a:t>초 가산해준다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7" name="직선 화살표 연결선 39"/>
          <p:cNvCxnSpPr>
            <a:stCxn id="24" idx="2"/>
            <a:endCxn id="25" idx="3"/>
          </p:cNvCxnSpPr>
          <p:nvPr/>
        </p:nvCxnSpPr>
        <p:spPr>
          <a:xfrm rot="5400000">
            <a:off x="7421949" y="2272422"/>
            <a:ext cx="225164" cy="125066"/>
          </a:xfrm>
          <a:prstGeom prst="bentConnector2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39"/>
          <p:cNvCxnSpPr>
            <a:stCxn id="24" idx="3"/>
            <a:endCxn id="9" idx="0"/>
          </p:cNvCxnSpPr>
          <p:nvPr/>
        </p:nvCxnSpPr>
        <p:spPr>
          <a:xfrm flipH="1">
            <a:off x="7779934" y="1757744"/>
            <a:ext cx="909927" cy="969653"/>
          </a:xfrm>
          <a:prstGeom prst="bentConnector4">
            <a:avLst>
              <a:gd name="adj1" fmla="val -25123"/>
              <a:gd name="adj2" fmla="val 73959"/>
            </a:avLst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589699" y="1470623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NO</a:t>
            </a:r>
            <a:endParaRPr lang="ko-KR" alt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1562363" y="3536457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YES</a:t>
            </a:r>
            <a:endParaRPr lang="ko-KR" alt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588032" y="949594"/>
            <a:ext cx="2088232" cy="7386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/>
              <a:t>초기작업</a:t>
            </a:r>
            <a:endParaRPr lang="en-US" altLang="ko-KR" sz="1400" dirty="0" smtClean="0"/>
          </a:p>
          <a:p>
            <a:pPr algn="ctr"/>
            <a:r>
              <a:rPr lang="en-US" altLang="ko-KR" sz="1400" dirty="0" smtClean="0"/>
              <a:t>+ HRRN Priority Queue </a:t>
            </a:r>
            <a:r>
              <a:rPr lang="ko-KR" altLang="en-US" sz="1400" dirty="0" smtClean="0"/>
              <a:t>생성</a:t>
            </a:r>
            <a:r>
              <a:rPr lang="en-US" altLang="ko-KR" sz="1400" dirty="0" smtClean="0"/>
              <a:t>  </a:t>
            </a:r>
            <a:endParaRPr lang="ko-KR" altLang="en-US" sz="1400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pPr lvl="0"/>
            <a:r>
              <a:rPr lang="ko-KR" altLang="en-US" dirty="0" smtClean="0"/>
              <a:t>알고리즘 순서도</a:t>
            </a:r>
            <a:endParaRPr lang="en-US" altLang="ko-KR" dirty="0"/>
          </a:p>
        </p:txBody>
      </p:sp>
      <p:sp>
        <p:nvSpPr>
          <p:cNvPr id="45" name="직사각형 44"/>
          <p:cNvSpPr/>
          <p:nvPr/>
        </p:nvSpPr>
        <p:spPr>
          <a:xfrm>
            <a:off x="232872" y="4048504"/>
            <a:ext cx="2825808" cy="5652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err="1" smtClean="0">
                <a:solidFill>
                  <a:schemeClr val="tx1"/>
                </a:solidFill>
              </a:rPr>
              <a:t>Memory.Que</a:t>
            </a:r>
            <a:r>
              <a:rPr lang="en-US" altLang="ko-KR" sz="1050" dirty="0" smtClean="0">
                <a:solidFill>
                  <a:schemeClr val="tx1"/>
                </a:solidFill>
              </a:rPr>
              <a:t> -&gt;</a:t>
            </a:r>
            <a:r>
              <a:rPr lang="en-US" altLang="ko-KR" sz="1050" dirty="0" err="1" smtClean="0">
                <a:solidFill>
                  <a:schemeClr val="tx1"/>
                </a:solidFill>
              </a:rPr>
              <a:t>Hrrn.Que</a:t>
            </a:r>
            <a:r>
              <a:rPr lang="ko-KR" altLang="en-US" sz="1050" dirty="0" smtClean="0">
                <a:solidFill>
                  <a:schemeClr val="tx1"/>
                </a:solidFill>
              </a:rPr>
              <a:t>로 </a:t>
            </a:r>
            <a:r>
              <a:rPr lang="en-US" altLang="ko-KR" sz="1050" dirty="0" smtClean="0">
                <a:solidFill>
                  <a:schemeClr val="tx1"/>
                </a:solidFill>
              </a:rPr>
              <a:t>PUSH</a:t>
            </a:r>
          </a:p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입력한 </a:t>
            </a:r>
            <a:r>
              <a:rPr lang="en-US" altLang="ko-KR" sz="1050" dirty="0" smtClean="0">
                <a:solidFill>
                  <a:schemeClr val="tx1"/>
                </a:solidFill>
              </a:rPr>
              <a:t>Process</a:t>
            </a:r>
            <a:r>
              <a:rPr lang="ko-KR" altLang="en-US" sz="1050" dirty="0" smtClean="0">
                <a:solidFill>
                  <a:schemeClr val="tx1"/>
                </a:solidFill>
              </a:rPr>
              <a:t>들을 </a:t>
            </a:r>
            <a:r>
              <a:rPr lang="en-US" altLang="ko-KR" sz="1050" b="1" i="1" dirty="0" smtClean="0">
                <a:solidFill>
                  <a:schemeClr val="tx1"/>
                </a:solidFill>
              </a:rPr>
              <a:t>Aging Concept</a:t>
            </a:r>
          </a:p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순서대로 정렬</a:t>
            </a:r>
            <a:r>
              <a:rPr lang="en-US" altLang="ko-KR" sz="1050" dirty="0" smtClean="0">
                <a:solidFill>
                  <a:schemeClr val="tx1"/>
                </a:solidFill>
              </a:rPr>
              <a:t> 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47" name="순서도: 판단 46"/>
          <p:cNvSpPr/>
          <p:nvPr/>
        </p:nvSpPr>
        <p:spPr>
          <a:xfrm>
            <a:off x="3412804" y="2042926"/>
            <a:ext cx="2060976" cy="858974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HRRN.Que</a:t>
            </a:r>
            <a:r>
              <a:rPr lang="ko-KR" altLang="en-US" sz="1200" dirty="0" smtClean="0">
                <a:solidFill>
                  <a:schemeClr val="tx1"/>
                </a:solidFill>
              </a:rPr>
              <a:t>가 비었는가</a:t>
            </a:r>
            <a:r>
              <a:rPr lang="en-US" altLang="ko-KR" sz="1200" dirty="0" smtClean="0">
                <a:solidFill>
                  <a:schemeClr val="tx1"/>
                </a:solidFill>
              </a:rPr>
              <a:t>?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424056" y="3587419"/>
            <a:ext cx="2825808" cy="6494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남아있는 </a:t>
            </a:r>
            <a:r>
              <a:rPr lang="en-US" altLang="ko-KR" sz="1050" dirty="0" err="1" smtClean="0">
                <a:solidFill>
                  <a:schemeClr val="tx1"/>
                </a:solidFill>
              </a:rPr>
              <a:t>Hrrn.Que</a:t>
            </a:r>
            <a:r>
              <a:rPr lang="en-US" altLang="ko-KR" sz="1050" dirty="0" smtClean="0">
                <a:solidFill>
                  <a:schemeClr val="tx1"/>
                </a:solidFill>
              </a:rPr>
              <a:t> Process</a:t>
            </a:r>
            <a:r>
              <a:rPr lang="ko-KR" altLang="en-US" sz="1050" dirty="0" smtClean="0">
                <a:solidFill>
                  <a:schemeClr val="tx1"/>
                </a:solidFill>
              </a:rPr>
              <a:t>를</a:t>
            </a:r>
            <a:r>
              <a:rPr lang="en-US" altLang="ko-KR" sz="1050" dirty="0" smtClean="0">
                <a:solidFill>
                  <a:schemeClr val="tx1"/>
                </a:solidFill>
              </a:rPr>
              <a:t> </a:t>
            </a:r>
            <a:r>
              <a:rPr lang="ko-KR" altLang="en-US" sz="1050" dirty="0" smtClean="0">
                <a:solidFill>
                  <a:schemeClr val="tx1"/>
                </a:solidFill>
              </a:rPr>
              <a:t>그대로</a:t>
            </a:r>
            <a:r>
              <a:rPr lang="en-US" altLang="ko-KR" sz="1050" dirty="0" smtClean="0">
                <a:solidFill>
                  <a:schemeClr val="tx1"/>
                </a:solidFill>
              </a:rPr>
              <a:t> </a:t>
            </a:r>
            <a:r>
              <a:rPr lang="en-US" altLang="ko-KR" sz="1050" dirty="0" err="1" smtClean="0">
                <a:solidFill>
                  <a:schemeClr val="tx1"/>
                </a:solidFill>
              </a:rPr>
              <a:t>Memory.Que</a:t>
            </a:r>
            <a:r>
              <a:rPr lang="ko-KR" altLang="en-US" sz="1050" dirty="0" smtClean="0">
                <a:solidFill>
                  <a:schemeClr val="tx1"/>
                </a:solidFill>
              </a:rPr>
              <a:t>로 </a:t>
            </a:r>
            <a:r>
              <a:rPr lang="en-US" altLang="ko-KR" sz="1050" dirty="0" smtClean="0">
                <a:solidFill>
                  <a:schemeClr val="tx1"/>
                </a:solidFill>
              </a:rPr>
              <a:t>PUSH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3571767" y="3111436"/>
            <a:ext cx="1751115" cy="3247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Processor</a:t>
            </a:r>
            <a:r>
              <a:rPr lang="ko-KR" altLang="en-US" sz="1050" dirty="0" smtClean="0">
                <a:solidFill>
                  <a:schemeClr val="tx1"/>
                </a:solidFill>
              </a:rPr>
              <a:t>에 </a:t>
            </a:r>
            <a:r>
              <a:rPr lang="en-US" altLang="ko-KR" sz="1050" dirty="0" smtClean="0">
                <a:solidFill>
                  <a:schemeClr val="tx1"/>
                </a:solidFill>
              </a:rPr>
              <a:t>Process </a:t>
            </a:r>
            <a:r>
              <a:rPr lang="ko-KR" altLang="en-US" sz="1050" dirty="0" smtClean="0">
                <a:solidFill>
                  <a:schemeClr val="tx1"/>
                </a:solidFill>
              </a:rPr>
              <a:t>등록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546275" y="1772950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YES</a:t>
            </a:r>
            <a:endParaRPr lang="ko-KR" altLang="en-US" sz="1400" dirty="0"/>
          </a:p>
        </p:txBody>
      </p:sp>
      <p:cxnSp>
        <p:nvCxnSpPr>
          <p:cNvPr id="59" name="직선 화살표 연결선 39"/>
          <p:cNvCxnSpPr>
            <a:stCxn id="45" idx="3"/>
            <a:endCxn id="47" idx="1"/>
          </p:cNvCxnSpPr>
          <p:nvPr/>
        </p:nvCxnSpPr>
        <p:spPr>
          <a:xfrm flipV="1">
            <a:off x="3058680" y="2472413"/>
            <a:ext cx="354124" cy="1858730"/>
          </a:xfrm>
          <a:prstGeom prst="bentConnector3">
            <a:avLst>
              <a:gd name="adj1" fmla="val 50000"/>
            </a:avLst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47" idx="2"/>
            <a:endCxn id="54" idx="0"/>
          </p:cNvCxnSpPr>
          <p:nvPr/>
        </p:nvCxnSpPr>
        <p:spPr>
          <a:xfrm>
            <a:off x="4443292" y="2901900"/>
            <a:ext cx="4033" cy="20953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>
            <a:stCxn id="54" idx="2"/>
          </p:cNvCxnSpPr>
          <p:nvPr/>
        </p:nvCxnSpPr>
        <p:spPr>
          <a:xfrm flipH="1">
            <a:off x="4443292" y="3436176"/>
            <a:ext cx="4033" cy="15124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직선 화살표 연결선 39"/>
          <p:cNvCxnSpPr>
            <a:stCxn id="50" idx="2"/>
            <a:endCxn id="5" idx="1"/>
          </p:cNvCxnSpPr>
          <p:nvPr/>
        </p:nvCxnSpPr>
        <p:spPr>
          <a:xfrm rot="5400000" flipH="1">
            <a:off x="2163681" y="1563620"/>
            <a:ext cx="1124885" cy="4221672"/>
          </a:xfrm>
          <a:prstGeom prst="bentConnector4">
            <a:avLst>
              <a:gd name="adj1" fmla="val -62814"/>
              <a:gd name="adj2" fmla="val 112143"/>
            </a:avLst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꺾인 연결선 83"/>
          <p:cNvCxnSpPr/>
          <p:nvPr/>
        </p:nvCxnSpPr>
        <p:spPr>
          <a:xfrm rot="5400000">
            <a:off x="4443152" y="3018965"/>
            <a:ext cx="2322857" cy="1535240"/>
          </a:xfrm>
          <a:prstGeom prst="bentConnector3">
            <a:avLst>
              <a:gd name="adj1" fmla="val 99803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꺾인 연결선 88"/>
          <p:cNvCxnSpPr/>
          <p:nvPr/>
        </p:nvCxnSpPr>
        <p:spPr>
          <a:xfrm rot="10800000">
            <a:off x="6386503" y="3436176"/>
            <a:ext cx="1398605" cy="2"/>
          </a:xfrm>
          <a:prstGeom prst="bentConnector3">
            <a:avLst>
              <a:gd name="adj1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4550693" y="2803658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NO</a:t>
            </a:r>
            <a:endParaRPr lang="ko-KR" altLang="en-US" sz="1400" dirty="0"/>
          </a:p>
        </p:txBody>
      </p:sp>
      <p:cxnSp>
        <p:nvCxnSpPr>
          <p:cNvPr id="94" name="꺾인 연결선 93"/>
          <p:cNvCxnSpPr>
            <a:endCxn id="47" idx="0"/>
          </p:cNvCxnSpPr>
          <p:nvPr/>
        </p:nvCxnSpPr>
        <p:spPr>
          <a:xfrm rot="10800000" flipV="1">
            <a:off x="4443292" y="1757742"/>
            <a:ext cx="704772" cy="285183"/>
          </a:xfrm>
          <a:prstGeom prst="bentConnector2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04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0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8D4CD"/>
      </a:accent1>
      <a:accent2>
        <a:srgbClr val="16B7B8"/>
      </a:accent2>
      <a:accent3>
        <a:srgbClr val="179A9D"/>
      </a:accent3>
      <a:accent4>
        <a:srgbClr val="38D4CD"/>
      </a:accent4>
      <a:accent5>
        <a:srgbClr val="16B7B8"/>
      </a:accent5>
      <a:accent6>
        <a:srgbClr val="179A9D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6B7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8D4CD"/>
      </a:accent1>
      <a:accent2>
        <a:srgbClr val="16B7B8"/>
      </a:accent2>
      <a:accent3>
        <a:srgbClr val="179A9D"/>
      </a:accent3>
      <a:accent4>
        <a:srgbClr val="38D4CD"/>
      </a:accent4>
      <a:accent5>
        <a:srgbClr val="16B7B8"/>
      </a:accent5>
      <a:accent6>
        <a:srgbClr val="179A9D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3577</TotalTime>
  <Words>1130</Words>
  <Application>Microsoft Office PowerPoint</Application>
  <PresentationFormat>화면 슬라이드 쇼(16:9)</PresentationFormat>
  <Paragraphs>274</Paragraphs>
  <Slides>16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Arial Unicode MS</vt:lpstr>
      <vt:lpstr>맑은 고딕</vt:lpstr>
      <vt:lpstr>Arial</vt:lpstr>
      <vt:lpstr>Wingdings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허윤석</cp:lastModifiedBy>
  <cp:revision>190</cp:revision>
  <dcterms:created xsi:type="dcterms:W3CDTF">2016-12-05T23:26:54Z</dcterms:created>
  <dcterms:modified xsi:type="dcterms:W3CDTF">2019-05-10T08:57:45Z</dcterms:modified>
</cp:coreProperties>
</file>